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58" r:id="rId4"/>
    <p:sldId id="259" r:id="rId5"/>
    <p:sldId id="280" r:id="rId6"/>
    <p:sldId id="260" r:id="rId7"/>
    <p:sldId id="281" r:id="rId8"/>
    <p:sldId id="261" r:id="rId9"/>
    <p:sldId id="267" r:id="rId10"/>
    <p:sldId id="282" r:id="rId11"/>
    <p:sldId id="262" r:id="rId12"/>
    <p:sldId id="263" r:id="rId13"/>
    <p:sldId id="264" r:id="rId14"/>
    <p:sldId id="279" r:id="rId15"/>
    <p:sldId id="265" r:id="rId16"/>
    <p:sldId id="268" r:id="rId17"/>
    <p:sldId id="270" r:id="rId18"/>
    <p:sldId id="278" r:id="rId19"/>
    <p:sldId id="269" r:id="rId20"/>
    <p:sldId id="272" r:id="rId21"/>
    <p:sldId id="273" r:id="rId22"/>
    <p:sldId id="274" r:id="rId23"/>
    <p:sldId id="275" r:id="rId24"/>
    <p:sldId id="276" r:id="rId25"/>
    <p:sldId id="277" r:id="rId26"/>
    <p:sldId id="2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3792"/>
  </p:normalViewPr>
  <p:slideViewPr>
    <p:cSldViewPr snapToGrid="0">
      <p:cViewPr varScale="1">
        <p:scale>
          <a:sx n="90" d="100"/>
          <a:sy n="90" d="100"/>
        </p:scale>
        <p:origin x="232"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18C024-011E-724B-B92A-7F1AB9D85636}" type="datetimeFigureOut">
              <a:rPr lang="en-US" smtClean="0"/>
              <a:t>1/15/25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99CC6-DE97-C049-9C8E-45462E729CC9}" type="slidenum">
              <a:rPr lang="en-US" smtClean="0"/>
              <a:t>‹#›</a:t>
            </a:fld>
            <a:endParaRPr lang="en-US"/>
          </a:p>
        </p:txBody>
      </p:sp>
    </p:spTree>
    <p:extLst>
      <p:ext uri="{BB962C8B-B14F-4D97-AF65-F5344CB8AC3E}">
        <p14:creationId xmlns:p14="http://schemas.microsoft.com/office/powerpoint/2010/main" val="313731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readings</a:t>
            </a:r>
          </a:p>
        </p:txBody>
      </p:sp>
      <p:sp>
        <p:nvSpPr>
          <p:cNvPr id="4" name="Slide Number Placeholder 3"/>
          <p:cNvSpPr>
            <a:spLocks noGrp="1"/>
          </p:cNvSpPr>
          <p:nvPr>
            <p:ph type="sldNum" sz="quarter" idx="5"/>
          </p:nvPr>
        </p:nvSpPr>
        <p:spPr/>
        <p:txBody>
          <a:bodyPr/>
          <a:lstStyle/>
          <a:p>
            <a:fld id="{37599CC6-DE97-C049-9C8E-45462E729CC9}" type="slidenum">
              <a:rPr lang="en-US" smtClean="0"/>
              <a:t>2</a:t>
            </a:fld>
            <a:endParaRPr lang="en-US"/>
          </a:p>
        </p:txBody>
      </p:sp>
    </p:spTree>
    <p:extLst>
      <p:ext uri="{BB962C8B-B14F-4D97-AF65-F5344CB8AC3E}">
        <p14:creationId xmlns:p14="http://schemas.microsoft.com/office/powerpoint/2010/main" val="3862468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9B65D-9261-26B6-4FEC-92A71A027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B8E5CE-9521-3DCB-A00D-2E66F58C6A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6E9BDB-0490-BFD0-382D-457AC5A1AEFF}"/>
              </a:ext>
            </a:extLst>
          </p:cNvPr>
          <p:cNvSpPr>
            <a:spLocks noGrp="1"/>
          </p:cNvSpPr>
          <p:nvPr>
            <p:ph type="body" idx="1"/>
          </p:nvPr>
        </p:nvSpPr>
        <p:spPr/>
        <p:txBody>
          <a:bodyPr/>
          <a:lstStyle/>
          <a:p>
            <a:r>
              <a:rPr lang="en-US" dirty="0"/>
              <a:t>https://</a:t>
            </a:r>
            <a:r>
              <a:rPr lang="en-US" dirty="0" err="1"/>
              <a:t>unsplash.com</a:t>
            </a:r>
            <a:r>
              <a:rPr lang="en-US" dirty="0"/>
              <a:t>/photos/bible-opened-on-table-Qj3DC6ifJMM</a:t>
            </a:r>
          </a:p>
        </p:txBody>
      </p:sp>
      <p:sp>
        <p:nvSpPr>
          <p:cNvPr id="4" name="Slide Number Placeholder 3">
            <a:extLst>
              <a:ext uri="{FF2B5EF4-FFF2-40B4-BE49-F238E27FC236}">
                <a16:creationId xmlns:a16="http://schemas.microsoft.com/office/drawing/2014/main" id="{EA9C0B09-8B1E-01D1-C92A-C9D261EF8BF8}"/>
              </a:ext>
            </a:extLst>
          </p:cNvPr>
          <p:cNvSpPr>
            <a:spLocks noGrp="1"/>
          </p:cNvSpPr>
          <p:nvPr>
            <p:ph type="sldNum" sz="quarter" idx="5"/>
          </p:nvPr>
        </p:nvSpPr>
        <p:spPr/>
        <p:txBody>
          <a:bodyPr/>
          <a:lstStyle/>
          <a:p>
            <a:fld id="{37599CC6-DE97-C049-9C8E-45462E729CC9}" type="slidenum">
              <a:rPr lang="en-US" smtClean="0"/>
              <a:t>19</a:t>
            </a:fld>
            <a:endParaRPr lang="en-US"/>
          </a:p>
        </p:txBody>
      </p:sp>
    </p:spTree>
    <p:extLst>
      <p:ext uri="{BB962C8B-B14F-4D97-AF65-F5344CB8AC3E}">
        <p14:creationId xmlns:p14="http://schemas.microsoft.com/office/powerpoint/2010/main" val="13126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549C6-2A5B-5A14-6ED6-434D49D5B5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B6421-03F6-4CF7-EEF2-13163345C3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8ABC9-899A-848F-27D1-57191C1C3E1D}"/>
              </a:ext>
            </a:extLst>
          </p:cNvPr>
          <p:cNvSpPr>
            <a:spLocks noGrp="1"/>
          </p:cNvSpPr>
          <p:nvPr>
            <p:ph type="body" idx="1"/>
          </p:nvPr>
        </p:nvSpPr>
        <p:spPr/>
        <p:txBody>
          <a:bodyPr/>
          <a:lstStyle/>
          <a:p>
            <a:r>
              <a:rPr lang="en-US" dirty="0"/>
              <a:t>Examples will be…business data, book, spreadsheet, empty spreadsheet, movie poster, series of movie posters, database, collection of sentences, </a:t>
            </a:r>
            <a:r>
              <a:rPr lang="en-US" dirty="0" err="1"/>
              <a:t>fitbit</a:t>
            </a:r>
            <a:r>
              <a:rPr lang="en-US" dirty="0"/>
              <a:t>, phone calls from the NSA</a:t>
            </a:r>
          </a:p>
        </p:txBody>
      </p:sp>
      <p:sp>
        <p:nvSpPr>
          <p:cNvPr id="4" name="Slide Number Placeholder 3">
            <a:extLst>
              <a:ext uri="{FF2B5EF4-FFF2-40B4-BE49-F238E27FC236}">
                <a16:creationId xmlns:a16="http://schemas.microsoft.com/office/drawing/2014/main" id="{D10726A0-28B6-24E8-EB35-0180D6A2584B}"/>
              </a:ext>
            </a:extLst>
          </p:cNvPr>
          <p:cNvSpPr>
            <a:spLocks noGrp="1"/>
          </p:cNvSpPr>
          <p:nvPr>
            <p:ph type="sldNum" sz="quarter" idx="5"/>
          </p:nvPr>
        </p:nvSpPr>
        <p:spPr/>
        <p:txBody>
          <a:bodyPr/>
          <a:lstStyle/>
          <a:p>
            <a:fld id="{37599CC6-DE97-C049-9C8E-45462E729CC9}" type="slidenum">
              <a:rPr lang="en-US" smtClean="0"/>
              <a:t>20</a:t>
            </a:fld>
            <a:endParaRPr lang="en-US"/>
          </a:p>
        </p:txBody>
      </p:sp>
    </p:spTree>
    <p:extLst>
      <p:ext uri="{BB962C8B-B14F-4D97-AF65-F5344CB8AC3E}">
        <p14:creationId xmlns:p14="http://schemas.microsoft.com/office/powerpoint/2010/main" val="2428529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5A65B-67BF-7058-D40A-7FADEAF69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24C8DD-B747-6888-E05B-447F1C106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8ABFB-2F7D-B1CD-ABC7-1CAC77C68CAF}"/>
              </a:ext>
            </a:extLst>
          </p:cNvPr>
          <p:cNvSpPr>
            <a:spLocks noGrp="1"/>
          </p:cNvSpPr>
          <p:nvPr>
            <p:ph type="body" idx="1"/>
          </p:nvPr>
        </p:nvSpPr>
        <p:spPr/>
        <p:txBody>
          <a:bodyPr/>
          <a:lstStyle/>
          <a:p>
            <a:r>
              <a:rPr lang="en-US" dirty="0"/>
              <a:t>https://</a:t>
            </a:r>
            <a:r>
              <a:rPr lang="en-US" dirty="0" err="1"/>
              <a:t>moviesfilmsandflix.com</a:t>
            </a:r>
            <a:r>
              <a:rPr lang="en-US" dirty="0"/>
              <a:t>/2016/06/20/movienomics-analyzing-the-face-palming-world-of-nicholas-sparks-movie-posters/</a:t>
            </a:r>
          </a:p>
        </p:txBody>
      </p:sp>
      <p:sp>
        <p:nvSpPr>
          <p:cNvPr id="4" name="Slide Number Placeholder 3">
            <a:extLst>
              <a:ext uri="{FF2B5EF4-FFF2-40B4-BE49-F238E27FC236}">
                <a16:creationId xmlns:a16="http://schemas.microsoft.com/office/drawing/2014/main" id="{F08CABC7-14BF-A53B-296B-41D49D622D4B}"/>
              </a:ext>
            </a:extLst>
          </p:cNvPr>
          <p:cNvSpPr>
            <a:spLocks noGrp="1"/>
          </p:cNvSpPr>
          <p:nvPr>
            <p:ph type="sldNum" sz="quarter" idx="5"/>
          </p:nvPr>
        </p:nvSpPr>
        <p:spPr/>
        <p:txBody>
          <a:bodyPr/>
          <a:lstStyle/>
          <a:p>
            <a:fld id="{37599CC6-DE97-C049-9C8E-45462E729CC9}" type="slidenum">
              <a:rPr lang="en-US" smtClean="0"/>
              <a:t>21</a:t>
            </a:fld>
            <a:endParaRPr lang="en-US"/>
          </a:p>
        </p:txBody>
      </p:sp>
    </p:spTree>
    <p:extLst>
      <p:ext uri="{BB962C8B-B14F-4D97-AF65-F5344CB8AC3E}">
        <p14:creationId xmlns:p14="http://schemas.microsoft.com/office/powerpoint/2010/main" val="873407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F436B-DEE1-2170-778F-1EDB8D248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596C9C-818D-0DE9-6120-BAF44AED1E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207DC4-AB82-2B68-C183-EDE6CB8B7429}"/>
              </a:ext>
            </a:extLst>
          </p:cNvPr>
          <p:cNvSpPr>
            <a:spLocks noGrp="1"/>
          </p:cNvSpPr>
          <p:nvPr>
            <p:ph type="body" idx="1"/>
          </p:nvPr>
        </p:nvSpPr>
        <p:spPr/>
        <p:txBody>
          <a:bodyPr/>
          <a:lstStyle/>
          <a:p>
            <a:r>
              <a:rPr lang="en-US" dirty="0"/>
              <a:t>https://</a:t>
            </a:r>
            <a:r>
              <a:rPr lang="en-US" dirty="0" err="1"/>
              <a:t>www.sqlservertutorial.net</a:t>
            </a:r>
            <a:r>
              <a:rPr lang="en-US" dirty="0"/>
              <a:t>/getting-started/</a:t>
            </a:r>
            <a:r>
              <a:rPr lang="en-US" dirty="0" err="1"/>
              <a:t>sql</a:t>
            </a:r>
            <a:r>
              <a:rPr lang="en-US" dirty="0"/>
              <a:t>-server-sample-database/</a:t>
            </a:r>
          </a:p>
        </p:txBody>
      </p:sp>
      <p:sp>
        <p:nvSpPr>
          <p:cNvPr id="4" name="Slide Number Placeholder 3">
            <a:extLst>
              <a:ext uri="{FF2B5EF4-FFF2-40B4-BE49-F238E27FC236}">
                <a16:creationId xmlns:a16="http://schemas.microsoft.com/office/drawing/2014/main" id="{B844A163-F75B-09F3-E289-ED220CE2A71F}"/>
              </a:ext>
            </a:extLst>
          </p:cNvPr>
          <p:cNvSpPr>
            <a:spLocks noGrp="1"/>
          </p:cNvSpPr>
          <p:nvPr>
            <p:ph type="sldNum" sz="quarter" idx="5"/>
          </p:nvPr>
        </p:nvSpPr>
        <p:spPr/>
        <p:txBody>
          <a:bodyPr/>
          <a:lstStyle/>
          <a:p>
            <a:fld id="{37599CC6-DE97-C049-9C8E-45462E729CC9}" type="slidenum">
              <a:rPr lang="en-US" smtClean="0"/>
              <a:t>22</a:t>
            </a:fld>
            <a:endParaRPr lang="en-US"/>
          </a:p>
        </p:txBody>
      </p:sp>
    </p:spTree>
    <p:extLst>
      <p:ext uri="{BB962C8B-B14F-4D97-AF65-F5344CB8AC3E}">
        <p14:creationId xmlns:p14="http://schemas.microsoft.com/office/powerpoint/2010/main" val="34605998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E2BEC-0B39-099C-CD6D-95BD391D80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9C257-600D-F181-0F95-E844B785C3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5BA3C1-279A-1C2C-D258-988EC0D9BDA5}"/>
              </a:ext>
            </a:extLst>
          </p:cNvPr>
          <p:cNvSpPr>
            <a:spLocks noGrp="1"/>
          </p:cNvSpPr>
          <p:nvPr>
            <p:ph type="body" idx="1"/>
          </p:nvPr>
        </p:nvSpPr>
        <p:spPr/>
        <p:txBody>
          <a:bodyPr/>
          <a:lstStyle/>
          <a:p>
            <a:r>
              <a:rPr lang="en-US" dirty="0"/>
              <a:t>https://</a:t>
            </a:r>
            <a:r>
              <a:rPr lang="en-US" dirty="0" err="1"/>
              <a:t>tatoeba.org</a:t>
            </a:r>
            <a:r>
              <a:rPr lang="en-US" dirty="0"/>
              <a:t>/</a:t>
            </a:r>
            <a:r>
              <a:rPr lang="en-US" dirty="0" err="1"/>
              <a:t>en</a:t>
            </a:r>
            <a:r>
              <a:rPr lang="en-US" dirty="0"/>
              <a:t>/sentences/</a:t>
            </a:r>
            <a:r>
              <a:rPr lang="en-US" dirty="0" err="1"/>
              <a:t>search?from</a:t>
            </a:r>
            <a:r>
              <a:rPr lang="en-US" dirty="0"/>
              <a:t>=</a:t>
            </a:r>
            <a:r>
              <a:rPr lang="en-US" dirty="0" err="1"/>
              <a:t>eng&amp;has_audio</a:t>
            </a:r>
            <a:r>
              <a:rPr lang="en-US" dirty="0"/>
              <a:t>=&amp;native=&amp;orphans=</a:t>
            </a:r>
            <a:r>
              <a:rPr lang="en-US" dirty="0" err="1"/>
              <a:t>no&amp;query</a:t>
            </a:r>
            <a:r>
              <a:rPr lang="en-US" dirty="0"/>
              <a:t>=+</a:t>
            </a:r>
            <a:r>
              <a:rPr lang="en-US" dirty="0" err="1"/>
              <a:t>cat&amp;sort</a:t>
            </a:r>
            <a:r>
              <a:rPr lang="en-US" dirty="0"/>
              <a:t>=</a:t>
            </a:r>
            <a:r>
              <a:rPr lang="en-US" dirty="0" err="1"/>
              <a:t>relevance&amp;sort_reverse</a:t>
            </a:r>
            <a:r>
              <a:rPr lang="en-US" dirty="0"/>
              <a:t>=&amp;tags=&amp;to=</a:t>
            </a:r>
            <a:r>
              <a:rPr lang="en-US" dirty="0" err="1"/>
              <a:t>none&amp;trans_filter</a:t>
            </a:r>
            <a:r>
              <a:rPr lang="en-US" dirty="0"/>
              <a:t>=</a:t>
            </a:r>
            <a:r>
              <a:rPr lang="en-US" dirty="0" err="1"/>
              <a:t>limit&amp;trans_has_audio</a:t>
            </a:r>
            <a:r>
              <a:rPr lang="en-US" dirty="0"/>
              <a:t>=&amp;</a:t>
            </a:r>
            <a:r>
              <a:rPr lang="en-US" dirty="0" err="1"/>
              <a:t>trans_link</a:t>
            </a:r>
            <a:r>
              <a:rPr lang="en-US" dirty="0"/>
              <a:t>=&amp;</a:t>
            </a:r>
            <a:r>
              <a:rPr lang="en-US" dirty="0" err="1"/>
              <a:t>trans_orphan</a:t>
            </a:r>
            <a:r>
              <a:rPr lang="en-US" dirty="0"/>
              <a:t>=&amp;</a:t>
            </a:r>
            <a:r>
              <a:rPr lang="en-US" dirty="0" err="1"/>
              <a:t>trans_to</a:t>
            </a:r>
            <a:r>
              <a:rPr lang="en-US" dirty="0"/>
              <a:t>=&amp;</a:t>
            </a:r>
            <a:r>
              <a:rPr lang="en-US" dirty="0" err="1"/>
              <a:t>trans_unapproved</a:t>
            </a:r>
            <a:r>
              <a:rPr lang="en-US" dirty="0"/>
              <a:t>=&amp;</a:t>
            </a:r>
            <a:r>
              <a:rPr lang="en-US" dirty="0" err="1"/>
              <a:t>trans_user</a:t>
            </a:r>
            <a:r>
              <a:rPr lang="en-US" dirty="0"/>
              <a:t>=&amp;unapproved=</a:t>
            </a:r>
            <a:r>
              <a:rPr lang="en-US" dirty="0" err="1"/>
              <a:t>no&amp;user</a:t>
            </a:r>
            <a:r>
              <a:rPr lang="en-US" dirty="0"/>
              <a:t>=&amp;</a:t>
            </a:r>
            <a:r>
              <a:rPr lang="en-US" dirty="0" err="1"/>
              <a:t>word_count_max</a:t>
            </a:r>
            <a:r>
              <a:rPr lang="en-US" dirty="0"/>
              <a:t>=&amp;</a:t>
            </a:r>
            <a:r>
              <a:rPr lang="en-US" dirty="0" err="1"/>
              <a:t>word_count_min</a:t>
            </a:r>
            <a:r>
              <a:rPr lang="en-US" dirty="0"/>
              <a:t>=9</a:t>
            </a:r>
          </a:p>
        </p:txBody>
      </p:sp>
      <p:sp>
        <p:nvSpPr>
          <p:cNvPr id="4" name="Slide Number Placeholder 3">
            <a:extLst>
              <a:ext uri="{FF2B5EF4-FFF2-40B4-BE49-F238E27FC236}">
                <a16:creationId xmlns:a16="http://schemas.microsoft.com/office/drawing/2014/main" id="{9DBCD872-24E6-277E-3E20-FCB416C9CDB4}"/>
              </a:ext>
            </a:extLst>
          </p:cNvPr>
          <p:cNvSpPr>
            <a:spLocks noGrp="1"/>
          </p:cNvSpPr>
          <p:nvPr>
            <p:ph type="sldNum" sz="quarter" idx="5"/>
          </p:nvPr>
        </p:nvSpPr>
        <p:spPr/>
        <p:txBody>
          <a:bodyPr/>
          <a:lstStyle/>
          <a:p>
            <a:fld id="{37599CC6-DE97-C049-9C8E-45462E729CC9}" type="slidenum">
              <a:rPr lang="en-US" smtClean="0"/>
              <a:t>23</a:t>
            </a:fld>
            <a:endParaRPr lang="en-US"/>
          </a:p>
        </p:txBody>
      </p:sp>
    </p:spTree>
    <p:extLst>
      <p:ext uri="{BB962C8B-B14F-4D97-AF65-F5344CB8AC3E}">
        <p14:creationId xmlns:p14="http://schemas.microsoft.com/office/powerpoint/2010/main" val="679458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E2F6F-54E6-56E8-B332-D20B05082C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CBE5F6-C3C4-A5AE-346B-A3D228C302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D9B062-C0B8-C05E-4E3E-1EE613B0AFB0}"/>
              </a:ext>
            </a:extLst>
          </p:cNvPr>
          <p:cNvSpPr>
            <a:spLocks noGrp="1"/>
          </p:cNvSpPr>
          <p:nvPr>
            <p:ph type="body" idx="1"/>
          </p:nvPr>
        </p:nvSpPr>
        <p:spPr/>
        <p:txBody>
          <a:bodyPr/>
          <a:lstStyle/>
          <a:p>
            <a:r>
              <a:rPr lang="en-US" dirty="0"/>
              <a:t>Examples will be…business data, book, spreadsheet, empty spreadsheet, movie poster, series of movie posters, database, collection of sentences, </a:t>
            </a:r>
            <a:r>
              <a:rPr lang="en-US" dirty="0" err="1"/>
              <a:t>fitbit</a:t>
            </a:r>
            <a:r>
              <a:rPr lang="en-US" dirty="0"/>
              <a:t>, phone calls from the NSA</a:t>
            </a:r>
          </a:p>
        </p:txBody>
      </p:sp>
      <p:sp>
        <p:nvSpPr>
          <p:cNvPr id="4" name="Slide Number Placeholder 3">
            <a:extLst>
              <a:ext uri="{FF2B5EF4-FFF2-40B4-BE49-F238E27FC236}">
                <a16:creationId xmlns:a16="http://schemas.microsoft.com/office/drawing/2014/main" id="{D0703571-EBB7-7EC0-2758-A8AE3B6E637E}"/>
              </a:ext>
            </a:extLst>
          </p:cNvPr>
          <p:cNvSpPr>
            <a:spLocks noGrp="1"/>
          </p:cNvSpPr>
          <p:nvPr>
            <p:ph type="sldNum" sz="quarter" idx="5"/>
          </p:nvPr>
        </p:nvSpPr>
        <p:spPr/>
        <p:txBody>
          <a:bodyPr/>
          <a:lstStyle/>
          <a:p>
            <a:fld id="{37599CC6-DE97-C049-9C8E-45462E729CC9}" type="slidenum">
              <a:rPr lang="en-US" smtClean="0"/>
              <a:t>24</a:t>
            </a:fld>
            <a:endParaRPr lang="en-US"/>
          </a:p>
        </p:txBody>
      </p:sp>
    </p:spTree>
    <p:extLst>
      <p:ext uri="{BB962C8B-B14F-4D97-AF65-F5344CB8AC3E}">
        <p14:creationId xmlns:p14="http://schemas.microsoft.com/office/powerpoint/2010/main" val="51278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D0346-4759-CE89-FBF6-73FDFFB8DC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3941DA-BCC1-D5F2-F58E-AE79EC18F3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3A612D-4F39-95C6-6D5C-CDCD49E84A39}"/>
              </a:ext>
            </a:extLst>
          </p:cNvPr>
          <p:cNvSpPr>
            <a:spLocks noGrp="1"/>
          </p:cNvSpPr>
          <p:nvPr>
            <p:ph type="body" idx="1"/>
          </p:nvPr>
        </p:nvSpPr>
        <p:spPr/>
        <p:txBody>
          <a:bodyPr/>
          <a:lstStyle/>
          <a:p>
            <a:r>
              <a:rPr lang="en-US" dirty="0"/>
              <a:t>https://</a:t>
            </a:r>
            <a:r>
              <a:rPr lang="en-US" dirty="0" err="1"/>
              <a:t>cdt.org</a:t>
            </a:r>
            <a:r>
              <a:rPr lang="en-US" dirty="0"/>
              <a:t>/insights/the-nsa-shuttered-the-call-detail-records-program-so-too-must-congress/</a:t>
            </a:r>
          </a:p>
        </p:txBody>
      </p:sp>
      <p:sp>
        <p:nvSpPr>
          <p:cNvPr id="4" name="Slide Number Placeholder 3">
            <a:extLst>
              <a:ext uri="{FF2B5EF4-FFF2-40B4-BE49-F238E27FC236}">
                <a16:creationId xmlns:a16="http://schemas.microsoft.com/office/drawing/2014/main" id="{A265FD70-1E2E-E767-69F2-83EC210420FF}"/>
              </a:ext>
            </a:extLst>
          </p:cNvPr>
          <p:cNvSpPr>
            <a:spLocks noGrp="1"/>
          </p:cNvSpPr>
          <p:nvPr>
            <p:ph type="sldNum" sz="quarter" idx="5"/>
          </p:nvPr>
        </p:nvSpPr>
        <p:spPr/>
        <p:txBody>
          <a:bodyPr/>
          <a:lstStyle/>
          <a:p>
            <a:fld id="{37599CC6-DE97-C049-9C8E-45462E729CC9}" type="slidenum">
              <a:rPr lang="en-US" smtClean="0"/>
              <a:t>25</a:t>
            </a:fld>
            <a:endParaRPr lang="en-US"/>
          </a:p>
        </p:txBody>
      </p:sp>
    </p:spTree>
    <p:extLst>
      <p:ext uri="{BB962C8B-B14F-4D97-AF65-F5344CB8AC3E}">
        <p14:creationId xmlns:p14="http://schemas.microsoft.com/office/powerpoint/2010/main" val="1180551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of the missing datasets</a:t>
            </a:r>
          </a:p>
          <a:p>
            <a:r>
              <a:rPr lang="en-US" dirty="0"/>
              <a:t>What did they notice?</a:t>
            </a:r>
          </a:p>
          <a:p>
            <a:r>
              <a:rPr lang="en-US" dirty="0"/>
              <a:t>What kind of personal datasets don’t exist?</a:t>
            </a:r>
          </a:p>
          <a:p>
            <a:r>
              <a:rPr lang="en-US" dirty="0"/>
              <a:t>How to determine what you can’t see?</a:t>
            </a:r>
            <a:br>
              <a:rPr lang="en-US" dirty="0"/>
            </a:br>
            <a:r>
              <a:rPr lang="en-US" dirty="0"/>
              <a:t>What kind of ethical considerations are there about making new datasets?</a:t>
            </a:r>
          </a:p>
          <a:p>
            <a:r>
              <a:rPr lang="en-US" dirty="0"/>
              <a:t>What are some examples of things in your everyday life that you encounter in new and different ways if you can consider them data?</a:t>
            </a:r>
          </a:p>
          <a:p>
            <a:endParaRPr lang="en-US" dirty="0"/>
          </a:p>
          <a:p>
            <a:r>
              <a:rPr lang="en-US"/>
              <a:t>Maybe a bit more time on the missing part here.</a:t>
            </a:r>
            <a:endParaRPr lang="en-US" dirty="0"/>
          </a:p>
        </p:txBody>
      </p:sp>
      <p:sp>
        <p:nvSpPr>
          <p:cNvPr id="4" name="Slide Number Placeholder 3"/>
          <p:cNvSpPr>
            <a:spLocks noGrp="1"/>
          </p:cNvSpPr>
          <p:nvPr>
            <p:ph type="sldNum" sz="quarter" idx="5"/>
          </p:nvPr>
        </p:nvSpPr>
        <p:spPr/>
        <p:txBody>
          <a:bodyPr/>
          <a:lstStyle/>
          <a:p>
            <a:fld id="{37599CC6-DE97-C049-9C8E-45462E729CC9}" type="slidenum">
              <a:rPr lang="en-US" smtClean="0"/>
              <a:t>26</a:t>
            </a:fld>
            <a:endParaRPr lang="en-US"/>
          </a:p>
        </p:txBody>
      </p:sp>
    </p:spTree>
    <p:extLst>
      <p:ext uri="{BB962C8B-B14F-4D97-AF65-F5344CB8AC3E}">
        <p14:creationId xmlns:p14="http://schemas.microsoft.com/office/powerpoint/2010/main" val="3825752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4B8854-06CE-45BB-DD18-4C7AEDEA49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F2883-F4F4-5EE8-DF60-1526483FED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E3F4F-554E-CAAB-A453-F0F323732111}"/>
              </a:ext>
            </a:extLst>
          </p:cNvPr>
          <p:cNvSpPr>
            <a:spLocks noGrp="1"/>
          </p:cNvSpPr>
          <p:nvPr>
            <p:ph type="body" idx="1"/>
          </p:nvPr>
        </p:nvSpPr>
        <p:spPr/>
        <p:txBody>
          <a:bodyPr/>
          <a:lstStyle/>
          <a:p>
            <a:r>
              <a:rPr lang="en-US" dirty="0"/>
              <a:t>Here are the examples of types of meaning you could have</a:t>
            </a:r>
          </a:p>
        </p:txBody>
      </p:sp>
      <p:sp>
        <p:nvSpPr>
          <p:cNvPr id="4" name="Slide Number Placeholder 3">
            <a:extLst>
              <a:ext uri="{FF2B5EF4-FFF2-40B4-BE49-F238E27FC236}">
                <a16:creationId xmlns:a16="http://schemas.microsoft.com/office/drawing/2014/main" id="{A19FCD7B-5547-AB38-B791-E287203447B9}"/>
              </a:ext>
            </a:extLst>
          </p:cNvPr>
          <p:cNvSpPr>
            <a:spLocks noGrp="1"/>
          </p:cNvSpPr>
          <p:nvPr>
            <p:ph type="sldNum" sz="quarter" idx="5"/>
          </p:nvPr>
        </p:nvSpPr>
        <p:spPr/>
        <p:txBody>
          <a:bodyPr/>
          <a:lstStyle/>
          <a:p>
            <a:fld id="{37599CC6-DE97-C049-9C8E-45462E729CC9}" type="slidenum">
              <a:rPr lang="en-US" smtClean="0"/>
              <a:t>7</a:t>
            </a:fld>
            <a:endParaRPr lang="en-US"/>
          </a:p>
        </p:txBody>
      </p:sp>
    </p:spTree>
    <p:extLst>
      <p:ext uri="{BB962C8B-B14F-4D97-AF65-F5344CB8AC3E}">
        <p14:creationId xmlns:p14="http://schemas.microsoft.com/office/powerpoint/2010/main" val="463943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examples of types of meaning you could have</a:t>
            </a:r>
          </a:p>
        </p:txBody>
      </p:sp>
      <p:sp>
        <p:nvSpPr>
          <p:cNvPr id="4" name="Slide Number Placeholder 3"/>
          <p:cNvSpPr>
            <a:spLocks noGrp="1"/>
          </p:cNvSpPr>
          <p:nvPr>
            <p:ph type="sldNum" sz="quarter" idx="5"/>
          </p:nvPr>
        </p:nvSpPr>
        <p:spPr/>
        <p:txBody>
          <a:bodyPr/>
          <a:lstStyle/>
          <a:p>
            <a:fld id="{37599CC6-DE97-C049-9C8E-45462E729CC9}" type="slidenum">
              <a:rPr lang="en-US" smtClean="0"/>
              <a:t>8</a:t>
            </a:fld>
            <a:endParaRPr lang="en-US"/>
          </a:p>
        </p:txBody>
      </p:sp>
    </p:spTree>
    <p:extLst>
      <p:ext uri="{BB962C8B-B14F-4D97-AF65-F5344CB8AC3E}">
        <p14:creationId xmlns:p14="http://schemas.microsoft.com/office/powerpoint/2010/main" val="1294857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discussion based on the readings</a:t>
            </a:r>
          </a:p>
        </p:txBody>
      </p:sp>
      <p:sp>
        <p:nvSpPr>
          <p:cNvPr id="4" name="Slide Number Placeholder 3"/>
          <p:cNvSpPr>
            <a:spLocks noGrp="1"/>
          </p:cNvSpPr>
          <p:nvPr>
            <p:ph type="sldNum" sz="quarter" idx="5"/>
          </p:nvPr>
        </p:nvSpPr>
        <p:spPr/>
        <p:txBody>
          <a:bodyPr/>
          <a:lstStyle/>
          <a:p>
            <a:fld id="{37599CC6-DE97-C049-9C8E-45462E729CC9}" type="slidenum">
              <a:rPr lang="en-US" smtClean="0"/>
              <a:t>13</a:t>
            </a:fld>
            <a:endParaRPr lang="en-US"/>
          </a:p>
        </p:txBody>
      </p:sp>
    </p:spTree>
    <p:extLst>
      <p:ext uri="{BB962C8B-B14F-4D97-AF65-F5344CB8AC3E}">
        <p14:creationId xmlns:p14="http://schemas.microsoft.com/office/powerpoint/2010/main" val="1702356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599CC6-DE97-C049-9C8E-45462E729CC9}" type="slidenum">
              <a:rPr lang="en-US" smtClean="0"/>
              <a:t>14</a:t>
            </a:fld>
            <a:endParaRPr lang="en-US"/>
          </a:p>
        </p:txBody>
      </p:sp>
    </p:spTree>
    <p:extLst>
      <p:ext uri="{BB962C8B-B14F-4D97-AF65-F5344CB8AC3E}">
        <p14:creationId xmlns:p14="http://schemas.microsoft.com/office/powerpoint/2010/main" val="282109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will be…business data, book, spreadsheet, empty spreadsheet, movie poster, series of movie posters, database, collection of sentences, </a:t>
            </a:r>
            <a:r>
              <a:rPr lang="en-US" dirty="0" err="1"/>
              <a:t>fitbit</a:t>
            </a:r>
            <a:r>
              <a:rPr lang="en-US" dirty="0"/>
              <a:t>, phone calls from the NSA</a:t>
            </a:r>
          </a:p>
        </p:txBody>
      </p:sp>
      <p:sp>
        <p:nvSpPr>
          <p:cNvPr id="4" name="Slide Number Placeholder 3"/>
          <p:cNvSpPr>
            <a:spLocks noGrp="1"/>
          </p:cNvSpPr>
          <p:nvPr>
            <p:ph type="sldNum" sz="quarter" idx="5"/>
          </p:nvPr>
        </p:nvSpPr>
        <p:spPr/>
        <p:txBody>
          <a:bodyPr/>
          <a:lstStyle/>
          <a:p>
            <a:fld id="{37599CC6-DE97-C049-9C8E-45462E729CC9}" type="slidenum">
              <a:rPr lang="en-US" smtClean="0"/>
              <a:t>15</a:t>
            </a:fld>
            <a:endParaRPr lang="en-US"/>
          </a:p>
        </p:txBody>
      </p:sp>
    </p:spTree>
    <p:extLst>
      <p:ext uri="{BB962C8B-B14F-4D97-AF65-F5344CB8AC3E}">
        <p14:creationId xmlns:p14="http://schemas.microsoft.com/office/powerpoint/2010/main" val="3897564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0DF11E-1407-E1D3-923F-DB625A22E2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2736EB-0567-A050-A7DA-19748C9AD3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F780BD-D042-73EA-080E-597AEA09D31C}"/>
              </a:ext>
            </a:extLst>
          </p:cNvPr>
          <p:cNvSpPr>
            <a:spLocks noGrp="1"/>
          </p:cNvSpPr>
          <p:nvPr>
            <p:ph type="body" idx="1"/>
          </p:nvPr>
        </p:nvSpPr>
        <p:spPr/>
        <p:txBody>
          <a:bodyPr/>
          <a:lstStyle/>
          <a:p>
            <a:r>
              <a:rPr lang="en-US" dirty="0"/>
              <a:t>From https://</a:t>
            </a:r>
            <a:r>
              <a:rPr lang="en-US" dirty="0" err="1"/>
              <a:t>techterms.com</a:t>
            </a:r>
            <a:r>
              <a:rPr lang="en-US" dirty="0"/>
              <a:t>/definition/spreadsheet</a:t>
            </a:r>
          </a:p>
        </p:txBody>
      </p:sp>
      <p:sp>
        <p:nvSpPr>
          <p:cNvPr id="4" name="Slide Number Placeholder 3">
            <a:extLst>
              <a:ext uri="{FF2B5EF4-FFF2-40B4-BE49-F238E27FC236}">
                <a16:creationId xmlns:a16="http://schemas.microsoft.com/office/drawing/2014/main" id="{486954A9-FFDA-2EDA-2546-255E4242D157}"/>
              </a:ext>
            </a:extLst>
          </p:cNvPr>
          <p:cNvSpPr>
            <a:spLocks noGrp="1"/>
          </p:cNvSpPr>
          <p:nvPr>
            <p:ph type="sldNum" sz="quarter" idx="5"/>
          </p:nvPr>
        </p:nvSpPr>
        <p:spPr/>
        <p:txBody>
          <a:bodyPr/>
          <a:lstStyle/>
          <a:p>
            <a:fld id="{37599CC6-DE97-C049-9C8E-45462E729CC9}" type="slidenum">
              <a:rPr lang="en-US" smtClean="0"/>
              <a:t>16</a:t>
            </a:fld>
            <a:endParaRPr lang="en-US"/>
          </a:p>
        </p:txBody>
      </p:sp>
    </p:spTree>
    <p:extLst>
      <p:ext uri="{BB962C8B-B14F-4D97-AF65-F5344CB8AC3E}">
        <p14:creationId xmlns:p14="http://schemas.microsoft.com/office/powerpoint/2010/main" val="601994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DF376-4B53-388B-D930-32FFC95B1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3F0340-F860-33F6-4BCB-86BD2E8655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EAA070-841A-554A-F5B9-998548CFE2E3}"/>
              </a:ext>
            </a:extLst>
          </p:cNvPr>
          <p:cNvSpPr>
            <a:spLocks noGrp="1"/>
          </p:cNvSpPr>
          <p:nvPr>
            <p:ph type="body" idx="1"/>
          </p:nvPr>
        </p:nvSpPr>
        <p:spPr/>
        <p:txBody>
          <a:bodyPr/>
          <a:lstStyle/>
          <a:p>
            <a:r>
              <a:rPr lang="en-US" dirty="0"/>
              <a:t>Examples will be…business data, book, spreadsheet, empty spreadsheet, movie poster, series of movie posters, database, collection of sentences, </a:t>
            </a:r>
            <a:r>
              <a:rPr lang="en-US" dirty="0" err="1"/>
              <a:t>fitbit</a:t>
            </a:r>
            <a:r>
              <a:rPr lang="en-US" dirty="0"/>
              <a:t>, phone calls from the NSA</a:t>
            </a:r>
          </a:p>
        </p:txBody>
      </p:sp>
      <p:sp>
        <p:nvSpPr>
          <p:cNvPr id="4" name="Slide Number Placeholder 3">
            <a:extLst>
              <a:ext uri="{FF2B5EF4-FFF2-40B4-BE49-F238E27FC236}">
                <a16:creationId xmlns:a16="http://schemas.microsoft.com/office/drawing/2014/main" id="{FA61B5A3-D569-9CC9-A3B3-58D9D978D039}"/>
              </a:ext>
            </a:extLst>
          </p:cNvPr>
          <p:cNvSpPr>
            <a:spLocks noGrp="1"/>
          </p:cNvSpPr>
          <p:nvPr>
            <p:ph type="sldNum" sz="quarter" idx="5"/>
          </p:nvPr>
        </p:nvSpPr>
        <p:spPr/>
        <p:txBody>
          <a:bodyPr/>
          <a:lstStyle/>
          <a:p>
            <a:fld id="{37599CC6-DE97-C049-9C8E-45462E729CC9}" type="slidenum">
              <a:rPr lang="en-US" smtClean="0"/>
              <a:t>17</a:t>
            </a:fld>
            <a:endParaRPr lang="en-US"/>
          </a:p>
        </p:txBody>
      </p:sp>
    </p:spTree>
    <p:extLst>
      <p:ext uri="{BB962C8B-B14F-4D97-AF65-F5344CB8AC3E}">
        <p14:creationId xmlns:p14="http://schemas.microsoft.com/office/powerpoint/2010/main" val="688865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D68EC9-17D6-7EB0-6E8E-8FF5469C7B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44A935-9A62-5DA4-18E3-DB1949B22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0C71CC-43FA-241E-7465-20F712E7DC95}"/>
              </a:ext>
            </a:extLst>
          </p:cNvPr>
          <p:cNvSpPr>
            <a:spLocks noGrp="1"/>
          </p:cNvSpPr>
          <p:nvPr>
            <p:ph type="body" idx="1"/>
          </p:nvPr>
        </p:nvSpPr>
        <p:spPr/>
        <p:txBody>
          <a:bodyPr/>
          <a:lstStyle/>
          <a:p>
            <a:r>
              <a:rPr lang="en-US" dirty="0"/>
              <a:t>https://</a:t>
            </a:r>
            <a:r>
              <a:rPr lang="en-US" dirty="0" err="1"/>
              <a:t>unsplash.com</a:t>
            </a:r>
            <a:r>
              <a:rPr lang="en-US" dirty="0"/>
              <a:t>/photos/books-on-brown-wooden-shelf-Ft_Wn-K5YH8</a:t>
            </a:r>
          </a:p>
        </p:txBody>
      </p:sp>
      <p:sp>
        <p:nvSpPr>
          <p:cNvPr id="4" name="Slide Number Placeholder 3">
            <a:extLst>
              <a:ext uri="{FF2B5EF4-FFF2-40B4-BE49-F238E27FC236}">
                <a16:creationId xmlns:a16="http://schemas.microsoft.com/office/drawing/2014/main" id="{149A38F2-9ED5-49B8-040F-016299A3CD5D}"/>
              </a:ext>
            </a:extLst>
          </p:cNvPr>
          <p:cNvSpPr>
            <a:spLocks noGrp="1"/>
          </p:cNvSpPr>
          <p:nvPr>
            <p:ph type="sldNum" sz="quarter" idx="5"/>
          </p:nvPr>
        </p:nvSpPr>
        <p:spPr/>
        <p:txBody>
          <a:bodyPr/>
          <a:lstStyle/>
          <a:p>
            <a:fld id="{37599CC6-DE97-C049-9C8E-45462E729CC9}" type="slidenum">
              <a:rPr lang="en-US" smtClean="0"/>
              <a:t>18</a:t>
            </a:fld>
            <a:endParaRPr lang="en-US"/>
          </a:p>
        </p:txBody>
      </p:sp>
    </p:spTree>
    <p:extLst>
      <p:ext uri="{BB962C8B-B14F-4D97-AF65-F5344CB8AC3E}">
        <p14:creationId xmlns:p14="http://schemas.microsoft.com/office/powerpoint/2010/main" val="261514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BF23-B19F-7B15-9358-B88443F678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DDA9A3-C8EF-6E7F-4F95-69B42F2B34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2B40F28-2A60-1FD7-CDBF-E97D9EA94831}"/>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5" name="Footer Placeholder 4">
            <a:extLst>
              <a:ext uri="{FF2B5EF4-FFF2-40B4-BE49-F238E27FC236}">
                <a16:creationId xmlns:a16="http://schemas.microsoft.com/office/drawing/2014/main" id="{FEB26440-1F2E-DB4F-B28B-374BB0D4BF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279D60-5592-CEC4-D26C-F35EBF96F28D}"/>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3499180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80F76-D14E-07A3-915E-B904DE9E86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F47AF5-19AD-44B1-F14B-B15E3019A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FCD445-70ED-7ED7-FD19-C6C5E9E5A05E}"/>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5" name="Footer Placeholder 4">
            <a:extLst>
              <a:ext uri="{FF2B5EF4-FFF2-40B4-BE49-F238E27FC236}">
                <a16:creationId xmlns:a16="http://schemas.microsoft.com/office/drawing/2014/main" id="{87E3C1C3-2889-08D9-19F4-5F9C2AA814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493FD-4A5D-5ABB-936E-F240AB381093}"/>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3348568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0743DF-24D6-632A-52E2-A071061EC3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D456AD-F1ED-1383-DB39-33D4046EAB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47D87C-A4F7-B262-923E-90EDD9340F84}"/>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5" name="Footer Placeholder 4">
            <a:extLst>
              <a:ext uri="{FF2B5EF4-FFF2-40B4-BE49-F238E27FC236}">
                <a16:creationId xmlns:a16="http://schemas.microsoft.com/office/drawing/2014/main" id="{DCD37D4C-C9BD-9B71-A911-94EEC40D4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345930-44B6-7628-9CF0-6C3ED123ED4E}"/>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732650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68269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78AF-09B2-B823-7AE5-DF0784BBFD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5909B4-0D93-436A-D02C-3B4E0ADCA5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B9A9AF-5CD2-6761-7772-2F0A8CC13948}"/>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5" name="Footer Placeholder 4">
            <a:extLst>
              <a:ext uri="{FF2B5EF4-FFF2-40B4-BE49-F238E27FC236}">
                <a16:creationId xmlns:a16="http://schemas.microsoft.com/office/drawing/2014/main" id="{0C7E34B2-6EF2-ECCC-C370-25C292F5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6EF96-A607-AFED-C368-C20BBE5866F0}"/>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405851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80C3-6F48-891C-3187-E0E3366161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06BB9-DE66-A273-F4EC-7315B8DAE69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9D772-159E-D505-F971-AD148B5C297F}"/>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5" name="Footer Placeholder 4">
            <a:extLst>
              <a:ext uri="{FF2B5EF4-FFF2-40B4-BE49-F238E27FC236}">
                <a16:creationId xmlns:a16="http://schemas.microsoft.com/office/drawing/2014/main" id="{A15BF2A0-E0F5-AA99-71B3-FFBF209D9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49D71-DB89-CC2A-296D-82844E1C8EAA}"/>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121464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F3F06-453D-EB39-8004-44AA505C87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F2EA9A-8C03-5237-540B-425053D850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C7D3B6-812A-E9DB-8568-530FA39339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C1A9F2-A416-1E71-1362-67AD7F7C6CF9}"/>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6" name="Footer Placeholder 5">
            <a:extLst>
              <a:ext uri="{FF2B5EF4-FFF2-40B4-BE49-F238E27FC236}">
                <a16:creationId xmlns:a16="http://schemas.microsoft.com/office/drawing/2014/main" id="{B8E7C9AF-A7AB-DF04-6CF5-1BB6338E3C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4B390A-E884-EF13-F20B-951D7DEF9D73}"/>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364613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98400-103E-D076-895B-8393BC917A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FDA3F-FB84-DC27-5623-7A2907E051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8DEB06-A768-EE23-741C-760A0C7544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13702D-C32E-A326-FA4C-C75CD96331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1F0C-715C-2A4D-7059-EF60CE94C0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B86999-FA31-EABA-EE8E-5787D4E7C716}"/>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8" name="Footer Placeholder 7">
            <a:extLst>
              <a:ext uri="{FF2B5EF4-FFF2-40B4-BE49-F238E27FC236}">
                <a16:creationId xmlns:a16="http://schemas.microsoft.com/office/drawing/2014/main" id="{D2F0E3E8-3E54-8243-E5C5-235EBB0585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3E747E-FB2A-ADFF-380D-2EA4A6744376}"/>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12672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871DA-1AC9-0551-3AC3-4FF681CCFB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9E5C8F-195B-B224-75DD-8E820430BF65}"/>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4" name="Footer Placeholder 3">
            <a:extLst>
              <a:ext uri="{FF2B5EF4-FFF2-40B4-BE49-F238E27FC236}">
                <a16:creationId xmlns:a16="http://schemas.microsoft.com/office/drawing/2014/main" id="{F588378E-543E-5259-B444-D228615D0D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00D4B3-9673-1351-FADC-D3CAEA50F2A8}"/>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3935101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7D33D-8EAF-FED3-3376-7CDF5C5DC393}"/>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3" name="Footer Placeholder 2">
            <a:extLst>
              <a:ext uri="{FF2B5EF4-FFF2-40B4-BE49-F238E27FC236}">
                <a16:creationId xmlns:a16="http://schemas.microsoft.com/office/drawing/2014/main" id="{D1F43076-54E2-0073-73C1-9281D436A3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13098D-AA8D-D938-B7B1-B25E5C6DA57A}"/>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20712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32E2E-E778-D021-734D-7A05DA287E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2E0936-990E-A0D4-8028-4B1B7FE7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35EFBA-D41A-1484-53F1-557352080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A7585-4A63-A488-0F43-04E0F7811306}"/>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6" name="Footer Placeholder 5">
            <a:extLst>
              <a:ext uri="{FF2B5EF4-FFF2-40B4-BE49-F238E27FC236}">
                <a16:creationId xmlns:a16="http://schemas.microsoft.com/office/drawing/2014/main" id="{2E53F648-7286-1526-5395-FEB701751E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7FF71-D68E-D597-BCF6-0C2A1EC13E80}"/>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1615749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24CF-33D7-38B3-AD44-C2B596368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DFDDBC-D09D-965D-5CFE-EBCCD13C16B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F2EE60-5CBE-C881-5381-D0BAFAC14C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FF6D6-E7D8-897A-722E-64D76AF0F987}"/>
              </a:ext>
            </a:extLst>
          </p:cNvPr>
          <p:cNvSpPr>
            <a:spLocks noGrp="1"/>
          </p:cNvSpPr>
          <p:nvPr>
            <p:ph type="dt" sz="half" idx="10"/>
          </p:nvPr>
        </p:nvSpPr>
        <p:spPr/>
        <p:txBody>
          <a:bodyPr/>
          <a:lstStyle/>
          <a:p>
            <a:fld id="{C10BE67A-F089-334D-87AB-102B20234B04}" type="datetimeFigureOut">
              <a:rPr lang="en-US" smtClean="0"/>
              <a:t>1/15/25</a:t>
            </a:fld>
            <a:endParaRPr lang="en-US"/>
          </a:p>
        </p:txBody>
      </p:sp>
      <p:sp>
        <p:nvSpPr>
          <p:cNvPr id="6" name="Footer Placeholder 5">
            <a:extLst>
              <a:ext uri="{FF2B5EF4-FFF2-40B4-BE49-F238E27FC236}">
                <a16:creationId xmlns:a16="http://schemas.microsoft.com/office/drawing/2014/main" id="{AE12548C-E2C3-058A-33E9-68870AE9A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0E0676-575F-CC68-B80B-BC78AF148130}"/>
              </a:ext>
            </a:extLst>
          </p:cNvPr>
          <p:cNvSpPr>
            <a:spLocks noGrp="1"/>
          </p:cNvSpPr>
          <p:nvPr>
            <p:ph type="sldNum" sz="quarter" idx="12"/>
          </p:nvPr>
        </p:nvSpPr>
        <p:spPr/>
        <p:txBody>
          <a:bodyPr/>
          <a:lstStyle/>
          <a:p>
            <a:fld id="{23AC2888-B738-4940-A744-BC2B207A8C3A}" type="slidenum">
              <a:rPr lang="en-US" smtClean="0"/>
              <a:t>‹#›</a:t>
            </a:fld>
            <a:endParaRPr lang="en-US"/>
          </a:p>
        </p:txBody>
      </p:sp>
    </p:spTree>
    <p:extLst>
      <p:ext uri="{BB962C8B-B14F-4D97-AF65-F5344CB8AC3E}">
        <p14:creationId xmlns:p14="http://schemas.microsoft.com/office/powerpoint/2010/main" val="387964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23A94B-A59D-DFE1-F483-602A73507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98F3E6-3411-11BC-28F6-F269040B79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D30802-E0DA-A2F5-1149-DDAD0A6192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10BE67A-F089-334D-87AB-102B20234B04}" type="datetimeFigureOut">
              <a:rPr lang="en-US" smtClean="0"/>
              <a:t>1/15/25</a:t>
            </a:fld>
            <a:endParaRPr lang="en-US"/>
          </a:p>
        </p:txBody>
      </p:sp>
      <p:sp>
        <p:nvSpPr>
          <p:cNvPr id="5" name="Footer Placeholder 4">
            <a:extLst>
              <a:ext uri="{FF2B5EF4-FFF2-40B4-BE49-F238E27FC236}">
                <a16:creationId xmlns:a16="http://schemas.microsoft.com/office/drawing/2014/main" id="{D193C53B-6991-5029-1F15-BF4C4B154D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3095E28-47D0-DF5C-B4FA-DDFAE3407C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AC2888-B738-4940-A744-BC2B207A8C3A}" type="slidenum">
              <a:rPr lang="en-US" smtClean="0"/>
              <a:t>‹#›</a:t>
            </a:fld>
            <a:endParaRPr lang="en-US"/>
          </a:p>
        </p:txBody>
      </p:sp>
    </p:spTree>
    <p:extLst>
      <p:ext uri="{BB962C8B-B14F-4D97-AF65-F5344CB8AC3E}">
        <p14:creationId xmlns:p14="http://schemas.microsoft.com/office/powerpoint/2010/main" val="24893967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E8F88-CC00-A8C6-22A0-D32814755A60}"/>
              </a:ext>
            </a:extLst>
          </p:cNvPr>
          <p:cNvSpPr>
            <a:spLocks noGrp="1"/>
          </p:cNvSpPr>
          <p:nvPr>
            <p:ph type="ctrTitle"/>
          </p:nvPr>
        </p:nvSpPr>
        <p:spPr>
          <a:xfrm>
            <a:off x="1524000" y="2540917"/>
            <a:ext cx="9144000" cy="1776166"/>
          </a:xfrm>
        </p:spPr>
        <p:txBody>
          <a:bodyPr>
            <a:normAutofit/>
          </a:bodyPr>
          <a:lstStyle/>
          <a:p>
            <a:r>
              <a:rPr lang="en-US"/>
              <a:t>Identification</a:t>
            </a:r>
            <a:br>
              <a:rPr lang="en-US"/>
            </a:br>
            <a:r>
              <a:rPr lang="en-US"/>
              <a:t>Week 2</a:t>
            </a:r>
            <a:endParaRPr lang="en-US" dirty="0"/>
          </a:p>
        </p:txBody>
      </p:sp>
    </p:spTree>
    <p:extLst>
      <p:ext uri="{BB962C8B-B14F-4D97-AF65-F5344CB8AC3E}">
        <p14:creationId xmlns:p14="http://schemas.microsoft.com/office/powerpoint/2010/main" val="3988986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25E80-3CF8-6A4A-428D-D880F88ECD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101761-4DC3-0B87-3AD3-53ADEB7992CB}"/>
              </a:ext>
            </a:extLst>
          </p:cNvPr>
          <p:cNvSpPr>
            <a:spLocks noGrp="1"/>
          </p:cNvSpPr>
          <p:nvPr>
            <p:ph type="title"/>
          </p:nvPr>
        </p:nvSpPr>
        <p:spPr/>
        <p:txBody>
          <a:bodyPr/>
          <a:lstStyle/>
          <a:p>
            <a:r>
              <a:rPr lang="en-US" dirty="0"/>
              <a:t>Data…may be further interpreted formally</a:t>
            </a:r>
          </a:p>
        </p:txBody>
      </p:sp>
      <p:sp>
        <p:nvSpPr>
          <p:cNvPr id="3" name="Content Placeholder 2">
            <a:extLst>
              <a:ext uri="{FF2B5EF4-FFF2-40B4-BE49-F238E27FC236}">
                <a16:creationId xmlns:a16="http://schemas.microsoft.com/office/drawing/2014/main" id="{28453D36-0773-8A87-75DE-3E1A6B807F3F}"/>
              </a:ext>
            </a:extLst>
          </p:cNvPr>
          <p:cNvSpPr>
            <a:spLocks noGrp="1"/>
          </p:cNvSpPr>
          <p:nvPr>
            <p:ph idx="1"/>
          </p:nvPr>
        </p:nvSpPr>
        <p:spPr/>
        <p:txBody>
          <a:bodyPr/>
          <a:lstStyle/>
          <a:p>
            <a:r>
              <a:rPr lang="en-US" dirty="0"/>
              <a:t>What do we mean by this?</a:t>
            </a:r>
          </a:p>
        </p:txBody>
      </p:sp>
    </p:spTree>
    <p:extLst>
      <p:ext uri="{BB962C8B-B14F-4D97-AF65-F5344CB8AC3E}">
        <p14:creationId xmlns:p14="http://schemas.microsoft.com/office/powerpoint/2010/main" val="1376516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F4B6FE-2F4D-2C8D-59D4-58315F52ED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9F6C72-C934-1C90-4334-C71E92BD8C99}"/>
              </a:ext>
            </a:extLst>
          </p:cNvPr>
          <p:cNvSpPr>
            <a:spLocks noGrp="1"/>
          </p:cNvSpPr>
          <p:nvPr>
            <p:ph type="title"/>
          </p:nvPr>
        </p:nvSpPr>
        <p:spPr/>
        <p:txBody>
          <a:bodyPr/>
          <a:lstStyle/>
          <a:p>
            <a:r>
              <a:rPr lang="en-US" dirty="0"/>
              <a:t>Data…may be further interpreted formally</a:t>
            </a:r>
          </a:p>
        </p:txBody>
      </p:sp>
      <p:sp>
        <p:nvSpPr>
          <p:cNvPr id="3" name="Content Placeholder 2">
            <a:extLst>
              <a:ext uri="{FF2B5EF4-FFF2-40B4-BE49-F238E27FC236}">
                <a16:creationId xmlns:a16="http://schemas.microsoft.com/office/drawing/2014/main" id="{466A3979-AEEB-7087-A664-4D2E54231C49}"/>
              </a:ext>
            </a:extLst>
          </p:cNvPr>
          <p:cNvSpPr>
            <a:spLocks noGrp="1"/>
          </p:cNvSpPr>
          <p:nvPr>
            <p:ph idx="1"/>
          </p:nvPr>
        </p:nvSpPr>
        <p:spPr/>
        <p:txBody>
          <a:bodyPr/>
          <a:lstStyle/>
          <a:p>
            <a:r>
              <a:rPr lang="en-US" i="0" dirty="0">
                <a:solidFill>
                  <a:srgbClr val="202122"/>
                </a:solidFill>
                <a:effectLst/>
                <a:latin typeface="Arial" panose="020B0604020202020204" pitchFamily="34" charset="0"/>
              </a:rPr>
              <a:t>Why use a computer to interpret data?</a:t>
            </a:r>
          </a:p>
          <a:p>
            <a:pPr lvl="1"/>
            <a:r>
              <a:rPr lang="en-US" dirty="0">
                <a:solidFill>
                  <a:srgbClr val="202122"/>
                </a:solidFill>
                <a:latin typeface="Arial" panose="020B0604020202020204" pitchFamily="34" charset="0"/>
              </a:rPr>
              <a:t>Fast</a:t>
            </a:r>
          </a:p>
          <a:p>
            <a:pPr lvl="1"/>
            <a:r>
              <a:rPr lang="en-US" i="0" dirty="0">
                <a:solidFill>
                  <a:srgbClr val="202122"/>
                </a:solidFill>
                <a:effectLst/>
                <a:latin typeface="Arial" panose="020B0604020202020204" pitchFamily="34" charset="0"/>
              </a:rPr>
              <a:t>Scale</a:t>
            </a:r>
          </a:p>
          <a:p>
            <a:r>
              <a:rPr lang="en-US" i="0" dirty="0">
                <a:solidFill>
                  <a:srgbClr val="202122"/>
                </a:solidFill>
                <a:effectLst/>
                <a:latin typeface="Arial" panose="020B0604020202020204" pitchFamily="34" charset="0"/>
              </a:rPr>
              <a:t>What does analysis look like?</a:t>
            </a:r>
          </a:p>
          <a:p>
            <a:pPr lvl="1"/>
            <a:r>
              <a:rPr lang="en-US" dirty="0">
                <a:solidFill>
                  <a:srgbClr val="202122"/>
                </a:solidFill>
                <a:latin typeface="Arial" panose="020B0604020202020204" pitchFamily="34" charset="0"/>
              </a:rPr>
              <a:t>Quantitative vs qualitative</a:t>
            </a:r>
          </a:p>
          <a:p>
            <a:r>
              <a:rPr lang="en-US" i="0" dirty="0">
                <a:solidFill>
                  <a:srgbClr val="202122"/>
                </a:solidFill>
                <a:effectLst/>
                <a:latin typeface="Arial" panose="020B0604020202020204" pitchFamily="34" charset="0"/>
              </a:rPr>
              <a:t>Computers lack nuance </a:t>
            </a:r>
          </a:p>
          <a:p>
            <a:pPr lvl="1"/>
            <a:r>
              <a:rPr lang="en-US" dirty="0">
                <a:solidFill>
                  <a:srgbClr val="202122"/>
                </a:solidFill>
                <a:latin typeface="Arial" panose="020B0604020202020204" pitchFamily="34" charset="0"/>
              </a:rPr>
              <a:t>N</a:t>
            </a:r>
            <a:r>
              <a:rPr lang="en-US" i="0" dirty="0">
                <a:solidFill>
                  <a:srgbClr val="202122"/>
                </a:solidFill>
                <a:effectLst/>
                <a:latin typeface="Arial" panose="020B0604020202020204" pitchFamily="34" charset="0"/>
              </a:rPr>
              <a:t>eed careful formatting to analyze</a:t>
            </a:r>
          </a:p>
          <a:p>
            <a:pPr lvl="1"/>
            <a:r>
              <a:rPr lang="en-US" dirty="0">
                <a:solidFill>
                  <a:srgbClr val="202122"/>
                </a:solidFill>
                <a:latin typeface="Arial" panose="020B0604020202020204" pitchFamily="34" charset="0"/>
              </a:rPr>
              <a:t>Particularly challenging with humanities stuff!</a:t>
            </a:r>
            <a:endParaRPr lang="en-US" i="0" dirty="0">
              <a:solidFill>
                <a:srgbClr val="202122"/>
              </a:solidFill>
              <a:effectLst/>
              <a:latin typeface="Arial" panose="020B0604020202020204" pitchFamily="34" charset="0"/>
            </a:endParaRPr>
          </a:p>
          <a:p>
            <a:endParaRPr lang="en-US" i="0" dirty="0">
              <a:solidFill>
                <a:srgbClr val="202122"/>
              </a:solidFill>
              <a:effectLst/>
              <a:latin typeface="Arial" panose="020B0604020202020204" pitchFamily="34" charset="0"/>
            </a:endParaRPr>
          </a:p>
          <a:p>
            <a:endParaRPr lang="en-US" b="1" dirty="0"/>
          </a:p>
        </p:txBody>
      </p:sp>
    </p:spTree>
    <p:extLst>
      <p:ext uri="{BB962C8B-B14F-4D97-AF65-F5344CB8AC3E}">
        <p14:creationId xmlns:p14="http://schemas.microsoft.com/office/powerpoint/2010/main" val="3949820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81358-1D78-25DD-ED25-63868AAFA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45C197-0FF1-6C76-FEAD-F32B68E7FF09}"/>
              </a:ext>
            </a:extLst>
          </p:cNvPr>
          <p:cNvSpPr>
            <a:spLocks noGrp="1"/>
          </p:cNvSpPr>
          <p:nvPr>
            <p:ph type="title"/>
          </p:nvPr>
        </p:nvSpPr>
        <p:spPr/>
        <p:txBody>
          <a:bodyPr/>
          <a:lstStyle/>
          <a:p>
            <a:r>
              <a:rPr lang="en-US" dirty="0"/>
              <a:t>Altogether…</a:t>
            </a:r>
          </a:p>
        </p:txBody>
      </p:sp>
      <p:sp>
        <p:nvSpPr>
          <p:cNvPr id="3" name="Content Placeholder 2">
            <a:extLst>
              <a:ext uri="{FF2B5EF4-FFF2-40B4-BE49-F238E27FC236}">
                <a16:creationId xmlns:a16="http://schemas.microsoft.com/office/drawing/2014/main" id="{0B0C6578-829A-777B-40A6-FE9E4AF46839}"/>
              </a:ext>
            </a:extLst>
          </p:cNvPr>
          <p:cNvSpPr>
            <a:spLocks noGrp="1"/>
          </p:cNvSpPr>
          <p:nvPr>
            <p:ph idx="1"/>
          </p:nvPr>
        </p:nvSpPr>
        <p:spPr/>
        <p:txBody>
          <a:bodyPr/>
          <a:lstStyle/>
          <a:p>
            <a:r>
              <a:rPr lang="en-US" i="0" dirty="0">
                <a:solidFill>
                  <a:srgbClr val="202122"/>
                </a:solidFill>
                <a:effectLst/>
                <a:latin typeface="Arial" panose="020B0604020202020204" pitchFamily="34" charset="0"/>
              </a:rPr>
              <a:t>Data is a collection of basic units of meaning, that may be further interpreted formally.</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With that in mind, how does that apply to the thing you produced last week?</a:t>
            </a:r>
          </a:p>
          <a:p>
            <a:endParaRPr lang="en-US" dirty="0">
              <a:solidFill>
                <a:srgbClr val="202122"/>
              </a:solidFill>
              <a:latin typeface="Arial" panose="020B0604020202020204" pitchFamily="34" charset="0"/>
            </a:endParaRPr>
          </a:p>
          <a:p>
            <a:r>
              <a:rPr lang="en-US" dirty="0">
                <a:solidFill>
                  <a:srgbClr val="202122"/>
                </a:solidFill>
                <a:latin typeface="Arial" panose="020B0604020202020204" pitchFamily="34" charset="0"/>
              </a:rPr>
              <a:t>What is humanities data, especially?</a:t>
            </a:r>
          </a:p>
          <a:p>
            <a:r>
              <a:rPr lang="en-US" dirty="0">
                <a:solidFill>
                  <a:srgbClr val="202122"/>
                </a:solidFill>
                <a:latin typeface="Arial" panose="020B0604020202020204" pitchFamily="34" charset="0"/>
              </a:rPr>
              <a:t>What have your readings told you?</a:t>
            </a:r>
            <a:endParaRPr lang="en-US" dirty="0"/>
          </a:p>
        </p:txBody>
      </p:sp>
      <p:sp>
        <p:nvSpPr>
          <p:cNvPr id="4" name="TextBox 3">
            <a:extLst>
              <a:ext uri="{FF2B5EF4-FFF2-40B4-BE49-F238E27FC236}">
                <a16:creationId xmlns:a16="http://schemas.microsoft.com/office/drawing/2014/main" id="{B93294C8-1FF7-9A0A-66FB-4B8166484534}"/>
              </a:ext>
            </a:extLst>
          </p:cNvPr>
          <p:cNvSpPr txBox="1"/>
          <p:nvPr/>
        </p:nvSpPr>
        <p:spPr>
          <a:xfrm>
            <a:off x="3545058" y="264472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57432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90AB2-84AD-B11B-2152-ACEF45218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3299B5-8873-759B-E41B-476939CF365D}"/>
              </a:ext>
            </a:extLst>
          </p:cNvPr>
          <p:cNvSpPr>
            <a:spLocks noGrp="1"/>
          </p:cNvSpPr>
          <p:nvPr>
            <p:ph type="title"/>
          </p:nvPr>
        </p:nvSpPr>
        <p:spPr/>
        <p:txBody>
          <a:bodyPr/>
          <a:lstStyle/>
          <a:p>
            <a:r>
              <a:rPr lang="en-US" dirty="0"/>
              <a:t>What is not data?</a:t>
            </a:r>
          </a:p>
        </p:txBody>
      </p:sp>
      <p:sp>
        <p:nvSpPr>
          <p:cNvPr id="3" name="Content Placeholder 2">
            <a:extLst>
              <a:ext uri="{FF2B5EF4-FFF2-40B4-BE49-F238E27FC236}">
                <a16:creationId xmlns:a16="http://schemas.microsoft.com/office/drawing/2014/main" id="{DB31127A-FB88-2DF8-5EC8-B090FDC54FD6}"/>
              </a:ext>
            </a:extLst>
          </p:cNvPr>
          <p:cNvSpPr>
            <a:spLocks noGrp="1"/>
          </p:cNvSpPr>
          <p:nvPr>
            <p:ph idx="1"/>
          </p:nvPr>
        </p:nvSpPr>
        <p:spPr/>
        <p:txBody>
          <a:bodyPr/>
          <a:lstStyle/>
          <a:p>
            <a:endParaRPr lang="en-US" dirty="0"/>
          </a:p>
        </p:txBody>
      </p:sp>
      <p:sp>
        <p:nvSpPr>
          <p:cNvPr id="4" name="TextBox 3">
            <a:extLst>
              <a:ext uri="{FF2B5EF4-FFF2-40B4-BE49-F238E27FC236}">
                <a16:creationId xmlns:a16="http://schemas.microsoft.com/office/drawing/2014/main" id="{5D25F857-26ED-CC8E-C184-E7AC997B3E32}"/>
              </a:ext>
            </a:extLst>
          </p:cNvPr>
          <p:cNvSpPr txBox="1"/>
          <p:nvPr/>
        </p:nvSpPr>
        <p:spPr>
          <a:xfrm>
            <a:off x="3545058" y="2644726"/>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20138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A2B389ED-17EF-E41D-6124-E2A35A4664D6}"/>
              </a:ext>
            </a:extLst>
          </p:cNvPr>
          <p:cNvPicPr>
            <a:picLocks noChangeAspect="1"/>
          </p:cNvPicPr>
          <p:nvPr/>
        </p:nvPicPr>
        <p:blipFill>
          <a:blip r:embed="rId3"/>
          <a:stretch>
            <a:fillRect/>
          </a:stretch>
        </p:blipFill>
        <p:spPr>
          <a:xfrm>
            <a:off x="-1" y="0"/>
            <a:ext cx="12192001" cy="7620000"/>
          </a:xfrm>
          <a:prstGeom prst="rect">
            <a:avLst/>
          </a:prstGeom>
        </p:spPr>
      </p:pic>
    </p:spTree>
    <p:extLst>
      <p:ext uri="{BB962C8B-B14F-4D97-AF65-F5344CB8AC3E}">
        <p14:creationId xmlns:p14="http://schemas.microsoft.com/office/powerpoint/2010/main" val="1514206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8A233-7CD5-FD8E-CE6E-1705CB85355F}"/>
              </a:ext>
            </a:extLst>
          </p:cNvPr>
          <p:cNvSpPr>
            <a:spLocks noGrp="1"/>
          </p:cNvSpPr>
          <p:nvPr>
            <p:ph type="title"/>
          </p:nvPr>
        </p:nvSpPr>
        <p:spPr/>
        <p:txBody>
          <a:bodyPr/>
          <a:lstStyle/>
          <a:p>
            <a:r>
              <a:rPr lang="en-US" dirty="0"/>
              <a:t>Workshop: Data or Not?</a:t>
            </a:r>
          </a:p>
        </p:txBody>
      </p:sp>
      <p:sp>
        <p:nvSpPr>
          <p:cNvPr id="3" name="Content Placeholder 2">
            <a:extLst>
              <a:ext uri="{FF2B5EF4-FFF2-40B4-BE49-F238E27FC236}">
                <a16:creationId xmlns:a16="http://schemas.microsoft.com/office/drawing/2014/main" id="{EABE83D3-1758-73A2-DCC4-B275B44AFDB0}"/>
              </a:ext>
            </a:extLst>
          </p:cNvPr>
          <p:cNvSpPr>
            <a:spLocks noGrp="1"/>
          </p:cNvSpPr>
          <p:nvPr>
            <p:ph idx="1"/>
          </p:nvPr>
        </p:nvSpPr>
        <p:spPr/>
        <p:txBody>
          <a:bodyPr>
            <a:normAutofit lnSpcReduction="10000"/>
          </a:bodyPr>
          <a:lstStyle/>
          <a:p>
            <a:r>
              <a:rPr lang="en-US" dirty="0"/>
              <a:t>Going to show you a series of things</a:t>
            </a:r>
          </a:p>
          <a:p>
            <a:endParaRPr lang="en-US" dirty="0"/>
          </a:p>
          <a:p>
            <a:r>
              <a:rPr lang="en-US" dirty="0"/>
              <a:t>Questions to answer:</a:t>
            </a:r>
          </a:p>
          <a:p>
            <a:pPr lvl="1"/>
            <a:r>
              <a:rPr lang="en-US" dirty="0"/>
              <a:t>Is it data or not? </a:t>
            </a:r>
          </a:p>
          <a:p>
            <a:pPr lvl="1"/>
            <a:r>
              <a:rPr lang="en-US" dirty="0"/>
              <a:t>Why or why not?</a:t>
            </a:r>
          </a:p>
          <a:p>
            <a:pPr lvl="1"/>
            <a:r>
              <a:rPr lang="en-US" dirty="0"/>
              <a:t>If the answer is no, what does it need to become data?</a:t>
            </a:r>
          </a:p>
          <a:p>
            <a:r>
              <a:rPr lang="en-US" dirty="0"/>
              <a:t>Remember our checklist:</a:t>
            </a:r>
          </a:p>
          <a:p>
            <a:pPr lvl="1"/>
            <a:r>
              <a:rPr lang="en-US" dirty="0"/>
              <a:t>Collection</a:t>
            </a:r>
          </a:p>
          <a:p>
            <a:pPr lvl="1"/>
            <a:r>
              <a:rPr lang="en-US" dirty="0"/>
              <a:t>Of units of meaning</a:t>
            </a:r>
          </a:p>
          <a:p>
            <a:pPr lvl="1"/>
            <a:r>
              <a:rPr lang="en-US" dirty="0"/>
              <a:t>That can be interpreted formally</a:t>
            </a:r>
          </a:p>
        </p:txBody>
      </p:sp>
    </p:spTree>
    <p:extLst>
      <p:ext uri="{BB962C8B-B14F-4D97-AF65-F5344CB8AC3E}">
        <p14:creationId xmlns:p14="http://schemas.microsoft.com/office/powerpoint/2010/main" val="1253031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E54AE-1DE5-9083-3C0D-DF13509802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CEDAF-41E5-974C-C332-1668F65A7BAC}"/>
              </a:ext>
            </a:extLst>
          </p:cNvPr>
          <p:cNvSpPr>
            <a:spLocks noGrp="1"/>
          </p:cNvSpPr>
          <p:nvPr>
            <p:ph type="title"/>
          </p:nvPr>
        </p:nvSpPr>
        <p:spPr/>
        <p:txBody>
          <a:bodyPr/>
          <a:lstStyle/>
          <a:p>
            <a:r>
              <a:rPr lang="en-US" dirty="0"/>
              <a:t>Workshop: Data or Not?</a:t>
            </a:r>
          </a:p>
        </p:txBody>
      </p:sp>
      <p:sp>
        <p:nvSpPr>
          <p:cNvPr id="3" name="Content Placeholder 2">
            <a:extLst>
              <a:ext uri="{FF2B5EF4-FFF2-40B4-BE49-F238E27FC236}">
                <a16:creationId xmlns:a16="http://schemas.microsoft.com/office/drawing/2014/main" id="{50CCD805-55FD-0ADF-BCDE-02B7E5D79357}"/>
              </a:ext>
            </a:extLst>
          </p:cNvPr>
          <p:cNvSpPr>
            <a:spLocks noGrp="1"/>
          </p:cNvSpPr>
          <p:nvPr>
            <p:ph idx="1"/>
          </p:nvPr>
        </p:nvSpPr>
        <p:spPr/>
        <p:txBody>
          <a:bodyPr>
            <a:normAutofit/>
          </a:bodyPr>
          <a:lstStyle/>
          <a:p>
            <a:endParaRPr lang="en-US" dirty="0"/>
          </a:p>
        </p:txBody>
      </p:sp>
      <p:pic>
        <p:nvPicPr>
          <p:cNvPr id="5122" name="Picture 2" descr="A spreadsheet with cell G3 selected, containing a formula multiplying the contents of E3 and F3">
            <a:extLst>
              <a:ext uri="{FF2B5EF4-FFF2-40B4-BE49-F238E27FC236}">
                <a16:creationId xmlns:a16="http://schemas.microsoft.com/office/drawing/2014/main" id="{E1360E6F-72A2-4191-F5AC-A62B3CE42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3238"/>
            <a:ext cx="12192000" cy="584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95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0C8A-E935-C89A-7B87-4448E4FAB5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1A3DB-CC9E-C5C1-98A0-3F3B8266E2C3}"/>
              </a:ext>
            </a:extLst>
          </p:cNvPr>
          <p:cNvSpPr>
            <a:spLocks noGrp="1"/>
          </p:cNvSpPr>
          <p:nvPr>
            <p:ph type="title"/>
          </p:nvPr>
        </p:nvSpPr>
        <p:spPr/>
        <p:txBody>
          <a:bodyPr/>
          <a:lstStyle/>
          <a:p>
            <a:r>
              <a:rPr lang="en-US"/>
              <a:t>Workshop: Data or Not?</a:t>
            </a:r>
            <a:endParaRPr lang="en-US" dirty="0"/>
          </a:p>
        </p:txBody>
      </p:sp>
      <p:pic>
        <p:nvPicPr>
          <p:cNvPr id="5" name="Picture 4" descr="A screenshot of a computer&#10;&#10;Description automatically generated">
            <a:extLst>
              <a:ext uri="{FF2B5EF4-FFF2-40B4-BE49-F238E27FC236}">
                <a16:creationId xmlns:a16="http://schemas.microsoft.com/office/drawing/2014/main" id="{38E5368C-DE35-B409-E10C-A80D7E9377FA}"/>
              </a:ext>
            </a:extLst>
          </p:cNvPr>
          <p:cNvPicPr>
            <a:picLocks noChangeAspect="1"/>
          </p:cNvPicPr>
          <p:nvPr/>
        </p:nvPicPr>
        <p:blipFill>
          <a:blip r:embed="rId3"/>
          <a:stretch>
            <a:fillRect/>
          </a:stretch>
        </p:blipFill>
        <p:spPr>
          <a:xfrm>
            <a:off x="0" y="0"/>
            <a:ext cx="12192000" cy="7103998"/>
          </a:xfrm>
          <a:prstGeom prst="rect">
            <a:avLst/>
          </a:prstGeom>
        </p:spPr>
      </p:pic>
    </p:spTree>
    <p:extLst>
      <p:ext uri="{BB962C8B-B14F-4D97-AF65-F5344CB8AC3E}">
        <p14:creationId xmlns:p14="http://schemas.microsoft.com/office/powerpoint/2010/main" val="2958426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1E4A0-FDAC-37BE-20B5-3D3C43D36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34FBD-E3B0-61B9-4D59-17C37AA47D52}"/>
              </a:ext>
            </a:extLst>
          </p:cNvPr>
          <p:cNvSpPr>
            <a:spLocks noGrp="1"/>
          </p:cNvSpPr>
          <p:nvPr>
            <p:ph type="title"/>
          </p:nvPr>
        </p:nvSpPr>
        <p:spPr/>
        <p:txBody>
          <a:bodyPr/>
          <a:lstStyle/>
          <a:p>
            <a:r>
              <a:rPr lang="en-US" dirty="0"/>
              <a:t>Workshop: Data or Not?</a:t>
            </a:r>
          </a:p>
        </p:txBody>
      </p:sp>
      <p:sp>
        <p:nvSpPr>
          <p:cNvPr id="3" name="Content Placeholder 2">
            <a:extLst>
              <a:ext uri="{FF2B5EF4-FFF2-40B4-BE49-F238E27FC236}">
                <a16:creationId xmlns:a16="http://schemas.microsoft.com/office/drawing/2014/main" id="{4BC51786-9954-A303-6812-E5F40B82E025}"/>
              </a:ext>
            </a:extLst>
          </p:cNvPr>
          <p:cNvSpPr>
            <a:spLocks noGrp="1"/>
          </p:cNvSpPr>
          <p:nvPr>
            <p:ph idx="1"/>
          </p:nvPr>
        </p:nvSpPr>
        <p:spPr/>
        <p:txBody>
          <a:bodyPr>
            <a:normAutofit/>
          </a:bodyPr>
          <a:lstStyle/>
          <a:p>
            <a:r>
              <a:rPr lang="en-US" dirty="0"/>
              <a:t>Examples will be…book</a:t>
            </a:r>
          </a:p>
        </p:txBody>
      </p:sp>
      <p:pic>
        <p:nvPicPr>
          <p:cNvPr id="7170" name="Picture 2" descr="books on brown wooden shelf">
            <a:extLst>
              <a:ext uri="{FF2B5EF4-FFF2-40B4-BE49-F238E27FC236}">
                <a16:creationId xmlns:a16="http://schemas.microsoft.com/office/drawing/2014/main" id="{20181D25-7D57-B10E-AFE1-888FF23B0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92091"/>
            <a:ext cx="12758738" cy="19138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8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8A7A3-F875-570F-BF1F-C0DEB222F2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BF3852-4B6B-3BCE-5DF2-6511C523E47E}"/>
              </a:ext>
            </a:extLst>
          </p:cNvPr>
          <p:cNvSpPr>
            <a:spLocks noGrp="1"/>
          </p:cNvSpPr>
          <p:nvPr>
            <p:ph type="title"/>
          </p:nvPr>
        </p:nvSpPr>
        <p:spPr/>
        <p:txBody>
          <a:bodyPr/>
          <a:lstStyle/>
          <a:p>
            <a:r>
              <a:rPr lang="en-US" dirty="0"/>
              <a:t>Workshop: Data or Not?</a:t>
            </a:r>
          </a:p>
        </p:txBody>
      </p:sp>
      <p:sp>
        <p:nvSpPr>
          <p:cNvPr id="5" name="Content Placeholder 4">
            <a:extLst>
              <a:ext uri="{FF2B5EF4-FFF2-40B4-BE49-F238E27FC236}">
                <a16:creationId xmlns:a16="http://schemas.microsoft.com/office/drawing/2014/main" id="{B866D70C-9C15-2A86-6423-B604AB81B354}"/>
              </a:ext>
            </a:extLst>
          </p:cNvPr>
          <p:cNvSpPr>
            <a:spLocks noGrp="1"/>
          </p:cNvSpPr>
          <p:nvPr>
            <p:ph idx="1"/>
          </p:nvPr>
        </p:nvSpPr>
        <p:spPr/>
        <p:txBody>
          <a:bodyPr/>
          <a:lstStyle/>
          <a:p>
            <a:endParaRPr lang="en-US" dirty="0"/>
          </a:p>
        </p:txBody>
      </p:sp>
      <p:pic>
        <p:nvPicPr>
          <p:cNvPr id="6146" name="Picture 2" descr="bible opened on table">
            <a:extLst>
              <a:ext uri="{FF2B5EF4-FFF2-40B4-BE49-F238E27FC236}">
                <a16:creationId xmlns:a16="http://schemas.microsoft.com/office/drawing/2014/main" id="{A7C8620B-0E3B-1066-1528-77C4685C75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4475"/>
            <a:ext cx="12192000" cy="914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851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2E0BE-EE1C-2585-C8D8-1A6AEFBE3290}"/>
              </a:ext>
            </a:extLst>
          </p:cNvPr>
          <p:cNvSpPr>
            <a:spLocks noGrp="1"/>
          </p:cNvSpPr>
          <p:nvPr>
            <p:ph type="title"/>
          </p:nvPr>
        </p:nvSpPr>
        <p:spPr/>
        <p:txBody>
          <a:bodyPr/>
          <a:lstStyle/>
          <a:p>
            <a:r>
              <a:rPr lang="en-US" dirty="0"/>
              <a:t>What is data? </a:t>
            </a:r>
          </a:p>
        </p:txBody>
      </p:sp>
      <p:sp>
        <p:nvSpPr>
          <p:cNvPr id="3" name="Content Placeholder 2">
            <a:extLst>
              <a:ext uri="{FF2B5EF4-FFF2-40B4-BE49-F238E27FC236}">
                <a16:creationId xmlns:a16="http://schemas.microsoft.com/office/drawing/2014/main" id="{A4A96EE9-66DD-FF02-5F1D-2AFDB605B244}"/>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039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33BFF-5E60-58A6-A202-2515E158957D}"/>
            </a:ext>
          </a:extLst>
        </p:cNvPr>
        <p:cNvGrpSpPr/>
        <p:nvPr/>
      </p:nvGrpSpPr>
      <p:grpSpPr>
        <a:xfrm>
          <a:off x="0" y="0"/>
          <a:ext cx="0" cy="0"/>
          <a:chOff x="0" y="0"/>
          <a:chExt cx="0" cy="0"/>
        </a:xfrm>
      </p:grpSpPr>
      <p:pic>
        <p:nvPicPr>
          <p:cNvPr id="9218" name="Picture 2" descr="Message_in_a_bottle_film_poster">
            <a:extLst>
              <a:ext uri="{FF2B5EF4-FFF2-40B4-BE49-F238E27FC236}">
                <a16:creationId xmlns:a16="http://schemas.microsoft.com/office/drawing/2014/main" id="{A3EE2AE9-0661-E9C3-B4B9-6B243029C0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619" y="0"/>
            <a:ext cx="4576762" cy="68728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90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18178-5441-C29E-A5CA-FE5A006B4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4D3B5-1C48-2C02-644A-F26C55E8B7C4}"/>
              </a:ext>
            </a:extLst>
          </p:cNvPr>
          <p:cNvSpPr>
            <a:spLocks noGrp="1"/>
          </p:cNvSpPr>
          <p:nvPr>
            <p:ph type="title"/>
          </p:nvPr>
        </p:nvSpPr>
        <p:spPr/>
        <p:txBody>
          <a:bodyPr/>
          <a:lstStyle/>
          <a:p>
            <a:r>
              <a:rPr lang="en-US" dirty="0"/>
              <a:t>Workshop: Data or Not?</a:t>
            </a:r>
          </a:p>
        </p:txBody>
      </p:sp>
      <p:sp>
        <p:nvSpPr>
          <p:cNvPr id="3" name="Content Placeholder 2">
            <a:extLst>
              <a:ext uri="{FF2B5EF4-FFF2-40B4-BE49-F238E27FC236}">
                <a16:creationId xmlns:a16="http://schemas.microsoft.com/office/drawing/2014/main" id="{502B11B2-8B72-2E1C-A5F9-CFB42D8F9098}"/>
              </a:ext>
            </a:extLst>
          </p:cNvPr>
          <p:cNvSpPr>
            <a:spLocks noGrp="1"/>
          </p:cNvSpPr>
          <p:nvPr>
            <p:ph idx="1"/>
          </p:nvPr>
        </p:nvSpPr>
        <p:spPr/>
        <p:txBody>
          <a:bodyPr>
            <a:normAutofit/>
          </a:bodyPr>
          <a:lstStyle/>
          <a:p>
            <a:r>
              <a:rPr lang="en-US" dirty="0"/>
              <a:t>Examples will be…series of movie posters</a:t>
            </a:r>
          </a:p>
        </p:txBody>
      </p:sp>
      <p:pic>
        <p:nvPicPr>
          <p:cNvPr id="8194" name="Picture 2" descr="Sparks movie posters">
            <a:extLst>
              <a:ext uri="{FF2B5EF4-FFF2-40B4-BE49-F238E27FC236}">
                <a16:creationId xmlns:a16="http://schemas.microsoft.com/office/drawing/2014/main" id="{85A3593E-A85D-A272-29B1-5C4069612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0063"/>
            <a:ext cx="12192000" cy="8333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883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1BA7E-D27C-D9AA-1155-0F19D27F9CA6}"/>
            </a:ext>
          </a:extLst>
        </p:cNvPr>
        <p:cNvGrpSpPr/>
        <p:nvPr/>
      </p:nvGrpSpPr>
      <p:grpSpPr>
        <a:xfrm>
          <a:off x="0" y="0"/>
          <a:ext cx="0" cy="0"/>
          <a:chOff x="0" y="0"/>
          <a:chExt cx="0" cy="0"/>
        </a:xfrm>
      </p:grpSpPr>
      <p:pic>
        <p:nvPicPr>
          <p:cNvPr id="10242" name="Picture 2">
            <a:extLst>
              <a:ext uri="{FF2B5EF4-FFF2-40B4-BE49-F238E27FC236}">
                <a16:creationId xmlns:a16="http://schemas.microsoft.com/office/drawing/2014/main" id="{99DD079F-DFFA-717F-5A1B-99098328D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488" y="0"/>
            <a:ext cx="84534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827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0EC06-B429-BF02-EAB9-8BDE131FC2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205734-9712-8103-8CF5-DB16F0BD8395}"/>
              </a:ext>
            </a:extLst>
          </p:cNvPr>
          <p:cNvSpPr>
            <a:spLocks noGrp="1"/>
          </p:cNvSpPr>
          <p:nvPr>
            <p:ph type="title"/>
          </p:nvPr>
        </p:nvSpPr>
        <p:spPr/>
        <p:txBody>
          <a:bodyPr/>
          <a:lstStyle/>
          <a:p>
            <a:r>
              <a:rPr lang="en-US" dirty="0"/>
              <a:t>Workshop: Data or Not?</a:t>
            </a:r>
          </a:p>
        </p:txBody>
      </p:sp>
      <p:sp>
        <p:nvSpPr>
          <p:cNvPr id="3" name="Content Placeholder 2">
            <a:extLst>
              <a:ext uri="{FF2B5EF4-FFF2-40B4-BE49-F238E27FC236}">
                <a16:creationId xmlns:a16="http://schemas.microsoft.com/office/drawing/2014/main" id="{70058D9B-5B6A-86E1-CD67-F1E11219057C}"/>
              </a:ext>
            </a:extLst>
          </p:cNvPr>
          <p:cNvSpPr>
            <a:spLocks noGrp="1"/>
          </p:cNvSpPr>
          <p:nvPr>
            <p:ph idx="1"/>
          </p:nvPr>
        </p:nvSpPr>
        <p:spPr/>
        <p:txBody>
          <a:bodyPr>
            <a:normAutofit/>
          </a:bodyPr>
          <a:lstStyle/>
          <a:p>
            <a:r>
              <a:rPr lang="en-US" dirty="0"/>
              <a:t>collection of sentences</a:t>
            </a:r>
          </a:p>
        </p:txBody>
      </p:sp>
      <p:pic>
        <p:nvPicPr>
          <p:cNvPr id="6" name="Picture 5" descr="A screenshot of a computer&#10;&#10;Description automatically generated">
            <a:extLst>
              <a:ext uri="{FF2B5EF4-FFF2-40B4-BE49-F238E27FC236}">
                <a16:creationId xmlns:a16="http://schemas.microsoft.com/office/drawing/2014/main" id="{CDF792A4-4D8E-C00C-0163-70544258F012}"/>
              </a:ext>
            </a:extLst>
          </p:cNvPr>
          <p:cNvPicPr>
            <a:picLocks noChangeAspect="1"/>
          </p:cNvPicPr>
          <p:nvPr/>
        </p:nvPicPr>
        <p:blipFill>
          <a:blip r:embed="rId3"/>
          <a:stretch>
            <a:fillRect/>
          </a:stretch>
        </p:blipFill>
        <p:spPr>
          <a:xfrm>
            <a:off x="0" y="0"/>
            <a:ext cx="12192000" cy="7620000"/>
          </a:xfrm>
          <a:prstGeom prst="rect">
            <a:avLst/>
          </a:prstGeom>
        </p:spPr>
      </p:pic>
    </p:spTree>
    <p:extLst>
      <p:ext uri="{BB962C8B-B14F-4D97-AF65-F5344CB8AC3E}">
        <p14:creationId xmlns:p14="http://schemas.microsoft.com/office/powerpoint/2010/main" val="1053590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4F869-D4FE-6A4B-913C-01568746EB7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CC185AA-5350-49F1-305C-CE9ABFB7A61F}"/>
              </a:ext>
            </a:extLst>
          </p:cNvPr>
          <p:cNvPicPr>
            <a:picLocks noChangeAspect="1"/>
          </p:cNvPicPr>
          <p:nvPr/>
        </p:nvPicPr>
        <p:blipFill>
          <a:blip r:embed="rId3"/>
          <a:stretch>
            <a:fillRect/>
          </a:stretch>
        </p:blipFill>
        <p:spPr>
          <a:xfrm>
            <a:off x="428626" y="700088"/>
            <a:ext cx="5105400" cy="5105400"/>
          </a:xfrm>
          <a:prstGeom prst="rect">
            <a:avLst/>
          </a:prstGeom>
        </p:spPr>
      </p:pic>
      <p:pic>
        <p:nvPicPr>
          <p:cNvPr id="11266" name="Picture 2" descr="Apple Watch Series 10 - 42mm - GPS + Cellular  - Jet Black Aluminum Case - Black Sport Band - S/M">
            <a:extLst>
              <a:ext uri="{FF2B5EF4-FFF2-40B4-BE49-F238E27FC236}">
                <a16:creationId xmlns:a16="http://schemas.microsoft.com/office/drawing/2014/main" id="{A6BC2374-3377-A73A-D7AA-154F24CA7F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7874" y="300038"/>
            <a:ext cx="5905500" cy="590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34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35305-CB4C-F378-4E63-70FD59F228BE}"/>
            </a:ext>
          </a:extLst>
        </p:cNvPr>
        <p:cNvGrpSpPr/>
        <p:nvPr/>
      </p:nvGrpSpPr>
      <p:grpSpPr>
        <a:xfrm>
          <a:off x="0" y="0"/>
          <a:ext cx="0" cy="0"/>
          <a:chOff x="0" y="0"/>
          <a:chExt cx="0" cy="0"/>
        </a:xfrm>
      </p:grpSpPr>
      <p:pic>
        <p:nvPicPr>
          <p:cNvPr id="12290" name="Picture 2">
            <a:extLst>
              <a:ext uri="{FF2B5EF4-FFF2-40B4-BE49-F238E27FC236}">
                <a16:creationId xmlns:a16="http://schemas.microsoft.com/office/drawing/2014/main" id="{957880E8-C82A-ACDE-8793-BD438E0AF9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365125"/>
            <a:ext cx="8128000" cy="54991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4368AEC2-6859-1CAE-784F-2B48B3A2F089}"/>
              </a:ext>
            </a:extLst>
          </p:cNvPr>
          <p:cNvSpPr>
            <a:spLocks noGrp="1"/>
          </p:cNvSpPr>
          <p:nvPr>
            <p:ph idx="1"/>
          </p:nvPr>
        </p:nvSpPr>
        <p:spPr/>
        <p:txBody>
          <a:bodyPr/>
          <a:lstStyle/>
          <a:p>
            <a:endParaRPr lang="en-US"/>
          </a:p>
        </p:txBody>
      </p:sp>
      <p:sp>
        <p:nvSpPr>
          <p:cNvPr id="7" name="Title 6">
            <a:extLst>
              <a:ext uri="{FF2B5EF4-FFF2-40B4-BE49-F238E27FC236}">
                <a16:creationId xmlns:a16="http://schemas.microsoft.com/office/drawing/2014/main" id="{682816D1-3609-6656-D7A9-F57B2AA6527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646791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ED600-5C45-444F-83DE-92A2DD57610F}"/>
              </a:ext>
            </a:extLst>
          </p:cNvPr>
          <p:cNvSpPr>
            <a:spLocks noGrp="1"/>
          </p:cNvSpPr>
          <p:nvPr>
            <p:ph type="title"/>
          </p:nvPr>
        </p:nvSpPr>
        <p:spPr/>
        <p:txBody>
          <a:bodyPr/>
          <a:lstStyle/>
          <a:p>
            <a:r>
              <a:rPr lang="en-US" dirty="0"/>
              <a:t>What is missing?</a:t>
            </a:r>
          </a:p>
        </p:txBody>
      </p:sp>
      <p:sp>
        <p:nvSpPr>
          <p:cNvPr id="3" name="Content Placeholder 2">
            <a:extLst>
              <a:ext uri="{FF2B5EF4-FFF2-40B4-BE49-F238E27FC236}">
                <a16:creationId xmlns:a16="http://schemas.microsoft.com/office/drawing/2014/main" id="{6EEBA0FE-6F64-F6E4-1286-8F724875DA3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22830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ED87-FA24-9460-DEA6-D0E569FEE7A3}"/>
              </a:ext>
            </a:extLst>
          </p:cNvPr>
          <p:cNvSpPr>
            <a:spLocks noGrp="1"/>
          </p:cNvSpPr>
          <p:nvPr>
            <p:ph type="title"/>
          </p:nvPr>
        </p:nvSpPr>
        <p:spPr/>
        <p:txBody>
          <a:bodyPr/>
          <a:lstStyle/>
          <a:p>
            <a:r>
              <a:rPr lang="en-US" dirty="0"/>
              <a:t>Data is…</a:t>
            </a:r>
          </a:p>
        </p:txBody>
      </p:sp>
      <p:sp>
        <p:nvSpPr>
          <p:cNvPr id="3" name="Content Placeholder 2">
            <a:extLst>
              <a:ext uri="{FF2B5EF4-FFF2-40B4-BE49-F238E27FC236}">
                <a16:creationId xmlns:a16="http://schemas.microsoft.com/office/drawing/2014/main" id="{8FFA924A-88BC-F135-3DCC-AA2D9EAB5130}"/>
              </a:ext>
            </a:extLst>
          </p:cNvPr>
          <p:cNvSpPr>
            <a:spLocks noGrp="1"/>
          </p:cNvSpPr>
          <p:nvPr>
            <p:ph idx="1"/>
          </p:nvPr>
        </p:nvSpPr>
        <p:spPr/>
        <p:txBody>
          <a:bodyPr/>
          <a:lstStyle/>
          <a:p>
            <a:r>
              <a:rPr lang="en-US" i="0" dirty="0">
                <a:solidFill>
                  <a:srgbClr val="202122"/>
                </a:solidFill>
                <a:effectLst/>
                <a:latin typeface="Arial" panose="020B0604020202020204" pitchFamily="34" charset="0"/>
              </a:rPr>
              <a:t>a collection of discrete or continuous values that convey information, describing the quantity, quality, fact, statistics, other basic units of meaning, or simply sequences of symbols that may be further interpreted formally.</a:t>
            </a:r>
            <a:endParaRPr lang="en-US" dirty="0"/>
          </a:p>
        </p:txBody>
      </p:sp>
    </p:spTree>
    <p:extLst>
      <p:ext uri="{BB962C8B-B14F-4D97-AF65-F5344CB8AC3E}">
        <p14:creationId xmlns:p14="http://schemas.microsoft.com/office/powerpoint/2010/main" val="1234667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9BEE2-9615-8F63-A52A-B05C1B4B63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280490-4B5A-5282-1468-AC67639629B5}"/>
              </a:ext>
            </a:extLst>
          </p:cNvPr>
          <p:cNvSpPr>
            <a:spLocks noGrp="1"/>
          </p:cNvSpPr>
          <p:nvPr>
            <p:ph type="title"/>
          </p:nvPr>
        </p:nvSpPr>
        <p:spPr/>
        <p:txBody>
          <a:bodyPr/>
          <a:lstStyle/>
          <a:p>
            <a:r>
              <a:rPr lang="en-US" dirty="0"/>
              <a:t>Data is…</a:t>
            </a:r>
          </a:p>
        </p:txBody>
      </p:sp>
      <p:sp>
        <p:nvSpPr>
          <p:cNvPr id="3" name="Content Placeholder 2">
            <a:extLst>
              <a:ext uri="{FF2B5EF4-FFF2-40B4-BE49-F238E27FC236}">
                <a16:creationId xmlns:a16="http://schemas.microsoft.com/office/drawing/2014/main" id="{FB8651E0-CB47-5B6C-8A62-B4839747F1AD}"/>
              </a:ext>
            </a:extLst>
          </p:cNvPr>
          <p:cNvSpPr>
            <a:spLocks noGrp="1"/>
          </p:cNvSpPr>
          <p:nvPr>
            <p:ph idx="1"/>
          </p:nvPr>
        </p:nvSpPr>
        <p:spPr/>
        <p:txBody>
          <a:bodyPr/>
          <a:lstStyle/>
          <a:p>
            <a:r>
              <a:rPr lang="en-US" i="0" dirty="0">
                <a:solidFill>
                  <a:srgbClr val="202122"/>
                </a:solidFill>
                <a:effectLst/>
                <a:latin typeface="Arial" panose="020B0604020202020204" pitchFamily="34" charset="0"/>
              </a:rPr>
              <a:t>a </a:t>
            </a:r>
            <a:r>
              <a:rPr lang="en-US" b="1" i="0" dirty="0">
                <a:solidFill>
                  <a:srgbClr val="202122"/>
                </a:solidFill>
                <a:effectLst/>
                <a:latin typeface="Arial" panose="020B0604020202020204" pitchFamily="34" charset="0"/>
              </a:rPr>
              <a:t>collection</a:t>
            </a:r>
            <a:r>
              <a:rPr lang="en-US" i="0" dirty="0">
                <a:solidFill>
                  <a:srgbClr val="202122"/>
                </a:solidFill>
                <a:effectLst/>
                <a:latin typeface="Arial" panose="020B0604020202020204" pitchFamily="34" charset="0"/>
              </a:rPr>
              <a:t> of discrete or continuous values that convey information, describing the quantity, quality, fact, statistics, other </a:t>
            </a:r>
            <a:r>
              <a:rPr lang="en-US" b="1" i="0" dirty="0">
                <a:solidFill>
                  <a:srgbClr val="202122"/>
                </a:solidFill>
                <a:effectLst/>
                <a:latin typeface="Arial" panose="020B0604020202020204" pitchFamily="34" charset="0"/>
              </a:rPr>
              <a:t>basic units of meaning</a:t>
            </a:r>
            <a:r>
              <a:rPr lang="en-US" i="0" dirty="0">
                <a:solidFill>
                  <a:srgbClr val="202122"/>
                </a:solidFill>
                <a:effectLst/>
                <a:latin typeface="Arial" panose="020B0604020202020204" pitchFamily="34" charset="0"/>
              </a:rPr>
              <a:t>, or simply sequences of symbols that may be </a:t>
            </a:r>
            <a:r>
              <a:rPr lang="en-US" b="1" i="0" dirty="0">
                <a:solidFill>
                  <a:srgbClr val="202122"/>
                </a:solidFill>
                <a:effectLst/>
                <a:latin typeface="Arial" panose="020B0604020202020204" pitchFamily="34" charset="0"/>
              </a:rPr>
              <a:t>further interpreted formally.</a:t>
            </a:r>
            <a:endParaRPr lang="en-US" b="1" dirty="0"/>
          </a:p>
        </p:txBody>
      </p:sp>
    </p:spTree>
    <p:extLst>
      <p:ext uri="{BB962C8B-B14F-4D97-AF65-F5344CB8AC3E}">
        <p14:creationId xmlns:p14="http://schemas.microsoft.com/office/powerpoint/2010/main" val="3062239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34549-1596-933B-B7F3-20EF1F63B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1F9CD0-70DC-6C93-EFBB-8CAF9688A383}"/>
              </a:ext>
            </a:extLst>
          </p:cNvPr>
          <p:cNvSpPr>
            <a:spLocks noGrp="1"/>
          </p:cNvSpPr>
          <p:nvPr>
            <p:ph type="title"/>
          </p:nvPr>
        </p:nvSpPr>
        <p:spPr/>
        <p:txBody>
          <a:bodyPr/>
          <a:lstStyle/>
          <a:p>
            <a:r>
              <a:rPr lang="en-US" dirty="0"/>
              <a:t>Data is…a collection</a:t>
            </a:r>
          </a:p>
        </p:txBody>
      </p:sp>
      <p:sp>
        <p:nvSpPr>
          <p:cNvPr id="3" name="Content Placeholder 2">
            <a:extLst>
              <a:ext uri="{FF2B5EF4-FFF2-40B4-BE49-F238E27FC236}">
                <a16:creationId xmlns:a16="http://schemas.microsoft.com/office/drawing/2014/main" id="{818EA7EB-DFE0-7B23-B1DB-60D4AF65B128}"/>
              </a:ext>
            </a:extLst>
          </p:cNvPr>
          <p:cNvSpPr>
            <a:spLocks noGrp="1"/>
          </p:cNvSpPr>
          <p:nvPr>
            <p:ph idx="1"/>
          </p:nvPr>
        </p:nvSpPr>
        <p:spPr/>
        <p:txBody>
          <a:bodyPr>
            <a:normAutofit/>
          </a:bodyPr>
          <a:lstStyle/>
          <a:p>
            <a:r>
              <a:rPr lang="en-US" i="0" dirty="0">
                <a:solidFill>
                  <a:srgbClr val="202122"/>
                </a:solidFill>
                <a:effectLst/>
                <a:latin typeface="Arial" panose="020B0604020202020204" pitchFamily="34" charset="0"/>
              </a:rPr>
              <a:t>What do we mean by collection?</a:t>
            </a:r>
          </a:p>
        </p:txBody>
      </p:sp>
    </p:spTree>
    <p:extLst>
      <p:ext uri="{BB962C8B-B14F-4D97-AF65-F5344CB8AC3E}">
        <p14:creationId xmlns:p14="http://schemas.microsoft.com/office/powerpoint/2010/main" val="699593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50E8D-DFAC-4B6C-D9C7-DE1F7D61D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3D41C4-FDD7-56C8-9A37-91DF76329056}"/>
              </a:ext>
            </a:extLst>
          </p:cNvPr>
          <p:cNvSpPr>
            <a:spLocks noGrp="1"/>
          </p:cNvSpPr>
          <p:nvPr>
            <p:ph type="title"/>
          </p:nvPr>
        </p:nvSpPr>
        <p:spPr/>
        <p:txBody>
          <a:bodyPr/>
          <a:lstStyle/>
          <a:p>
            <a:r>
              <a:rPr lang="en-US" dirty="0"/>
              <a:t>Data is…a collection</a:t>
            </a:r>
          </a:p>
        </p:txBody>
      </p:sp>
      <p:sp>
        <p:nvSpPr>
          <p:cNvPr id="3" name="Content Placeholder 2">
            <a:extLst>
              <a:ext uri="{FF2B5EF4-FFF2-40B4-BE49-F238E27FC236}">
                <a16:creationId xmlns:a16="http://schemas.microsoft.com/office/drawing/2014/main" id="{5A0E6E3B-2D90-7EBB-A19B-71DDD04452CF}"/>
              </a:ext>
            </a:extLst>
          </p:cNvPr>
          <p:cNvSpPr>
            <a:spLocks noGrp="1"/>
          </p:cNvSpPr>
          <p:nvPr>
            <p:ph idx="1"/>
          </p:nvPr>
        </p:nvSpPr>
        <p:spPr/>
        <p:txBody>
          <a:bodyPr>
            <a:normAutofit/>
          </a:bodyPr>
          <a:lstStyle/>
          <a:p>
            <a:r>
              <a:rPr lang="en-US" i="0" dirty="0">
                <a:solidFill>
                  <a:srgbClr val="202122"/>
                </a:solidFill>
                <a:effectLst/>
                <a:latin typeface="Arial" panose="020B0604020202020204" pitchFamily="34" charset="0"/>
              </a:rPr>
              <a:t>What do we mean by collection?</a:t>
            </a:r>
          </a:p>
          <a:p>
            <a:r>
              <a:rPr lang="en-US" i="0" dirty="0">
                <a:solidFill>
                  <a:srgbClr val="202122"/>
                </a:solidFill>
                <a:effectLst/>
                <a:latin typeface="Arial" panose="020B0604020202020204" pitchFamily="34" charset="0"/>
              </a:rPr>
              <a:t>Verb</a:t>
            </a:r>
          </a:p>
          <a:p>
            <a:pPr lvl="1"/>
            <a:r>
              <a:rPr lang="en-US" dirty="0">
                <a:solidFill>
                  <a:srgbClr val="202122"/>
                </a:solidFill>
                <a:latin typeface="Arial" panose="020B0604020202020204" pitchFamily="34" charset="0"/>
              </a:rPr>
              <a:t>How is it gathered?</a:t>
            </a:r>
          </a:p>
          <a:p>
            <a:pPr lvl="1"/>
            <a:r>
              <a:rPr lang="en-US" dirty="0">
                <a:solidFill>
                  <a:srgbClr val="202122"/>
                </a:solidFill>
                <a:latin typeface="Arial" panose="020B0604020202020204" pitchFamily="34" charset="0"/>
              </a:rPr>
              <a:t>Manually, automatically</a:t>
            </a:r>
          </a:p>
          <a:p>
            <a:r>
              <a:rPr lang="en-US" i="0" dirty="0">
                <a:solidFill>
                  <a:srgbClr val="202122"/>
                </a:solidFill>
                <a:effectLst/>
                <a:latin typeface="Arial" panose="020B0604020202020204" pitchFamily="34" charset="0"/>
              </a:rPr>
              <a:t>Noun</a:t>
            </a:r>
          </a:p>
          <a:p>
            <a:pPr lvl="1"/>
            <a:r>
              <a:rPr lang="en-US" i="0" dirty="0">
                <a:solidFill>
                  <a:srgbClr val="202122"/>
                </a:solidFill>
                <a:effectLst/>
                <a:latin typeface="Arial" panose="020B0604020202020204" pitchFamily="34" charset="0"/>
              </a:rPr>
              <a:t>What is the format?</a:t>
            </a:r>
          </a:p>
          <a:p>
            <a:pPr lvl="1"/>
            <a:r>
              <a:rPr lang="en-US" i="0" dirty="0">
                <a:solidFill>
                  <a:srgbClr val="202122"/>
                </a:solidFill>
                <a:effectLst/>
                <a:latin typeface="Arial" panose="020B0604020202020204" pitchFamily="34" charset="0"/>
              </a:rPr>
              <a:t>Spreadsheet</a:t>
            </a:r>
          </a:p>
          <a:p>
            <a:pPr lvl="1"/>
            <a:r>
              <a:rPr lang="en-US" dirty="0">
                <a:solidFill>
                  <a:srgbClr val="202122"/>
                </a:solidFill>
                <a:latin typeface="Arial" panose="020B0604020202020204" pitchFamily="34" charset="0"/>
              </a:rPr>
              <a:t>Database</a:t>
            </a:r>
          </a:p>
          <a:p>
            <a:r>
              <a:rPr lang="en-US" dirty="0">
                <a:solidFill>
                  <a:srgbClr val="202122"/>
                </a:solidFill>
                <a:latin typeface="Arial" panose="020B0604020202020204" pitchFamily="34" charset="0"/>
              </a:rPr>
              <a:t>Raw vs organized</a:t>
            </a:r>
            <a:endParaRPr lang="en-US" i="0" dirty="0">
              <a:solidFill>
                <a:srgbClr val="202122"/>
              </a:solidFill>
              <a:effectLst/>
              <a:latin typeface="Arial" panose="020B0604020202020204" pitchFamily="34" charset="0"/>
            </a:endParaRPr>
          </a:p>
          <a:p>
            <a:endParaRPr lang="en-US" i="0" dirty="0">
              <a:solidFill>
                <a:srgbClr val="202122"/>
              </a:solidFill>
              <a:effectLst/>
              <a:latin typeface="Arial" panose="020B0604020202020204" pitchFamily="34" charset="0"/>
            </a:endParaRPr>
          </a:p>
        </p:txBody>
      </p:sp>
    </p:spTree>
    <p:extLst>
      <p:ext uri="{BB962C8B-B14F-4D97-AF65-F5344CB8AC3E}">
        <p14:creationId xmlns:p14="http://schemas.microsoft.com/office/powerpoint/2010/main" val="940064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5C6E0-63F7-C8C1-F2C3-707CB31C37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32EC52-D40B-337C-BAC9-2F295799F118}"/>
              </a:ext>
            </a:extLst>
          </p:cNvPr>
          <p:cNvSpPr>
            <a:spLocks noGrp="1"/>
          </p:cNvSpPr>
          <p:nvPr>
            <p:ph type="title"/>
          </p:nvPr>
        </p:nvSpPr>
        <p:spPr/>
        <p:txBody>
          <a:bodyPr/>
          <a:lstStyle/>
          <a:p>
            <a:r>
              <a:rPr lang="en-US" dirty="0"/>
              <a:t>Data is…a collection of basic units of meaning</a:t>
            </a:r>
          </a:p>
        </p:txBody>
      </p:sp>
      <p:sp>
        <p:nvSpPr>
          <p:cNvPr id="3" name="Content Placeholder 2">
            <a:extLst>
              <a:ext uri="{FF2B5EF4-FFF2-40B4-BE49-F238E27FC236}">
                <a16:creationId xmlns:a16="http://schemas.microsoft.com/office/drawing/2014/main" id="{8B107606-45D7-6746-E903-42BB9855F9FE}"/>
              </a:ext>
            </a:extLst>
          </p:cNvPr>
          <p:cNvSpPr>
            <a:spLocks noGrp="1"/>
          </p:cNvSpPr>
          <p:nvPr>
            <p:ph idx="1"/>
          </p:nvPr>
        </p:nvSpPr>
        <p:spPr>
          <a:xfrm>
            <a:off x="838200" y="1825625"/>
            <a:ext cx="10515600" cy="4351338"/>
          </a:xfrm>
        </p:spPr>
        <p:txBody>
          <a:bodyPr>
            <a:normAutofit/>
          </a:bodyPr>
          <a:lstStyle/>
          <a:p>
            <a:r>
              <a:rPr lang="en-US" i="0" dirty="0">
                <a:solidFill>
                  <a:srgbClr val="202122"/>
                </a:solidFill>
                <a:effectLst/>
                <a:latin typeface="Arial" panose="020B0604020202020204" pitchFamily="34" charset="0"/>
              </a:rPr>
              <a:t>What do we mean by basic units of meaning?</a:t>
            </a:r>
          </a:p>
        </p:txBody>
      </p:sp>
    </p:spTree>
    <p:extLst>
      <p:ext uri="{BB962C8B-B14F-4D97-AF65-F5344CB8AC3E}">
        <p14:creationId xmlns:p14="http://schemas.microsoft.com/office/powerpoint/2010/main" val="7849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2100E-15C9-8987-1A27-92D7CE4EC1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69BA6-1DFA-D4B1-5B5D-CCCF231E990D}"/>
              </a:ext>
            </a:extLst>
          </p:cNvPr>
          <p:cNvSpPr>
            <a:spLocks noGrp="1"/>
          </p:cNvSpPr>
          <p:nvPr>
            <p:ph type="title"/>
          </p:nvPr>
        </p:nvSpPr>
        <p:spPr/>
        <p:txBody>
          <a:bodyPr/>
          <a:lstStyle/>
          <a:p>
            <a:r>
              <a:rPr lang="en-US" dirty="0"/>
              <a:t>Data is…a collection of basic units of meaning</a:t>
            </a:r>
          </a:p>
        </p:txBody>
      </p:sp>
      <p:pic>
        <p:nvPicPr>
          <p:cNvPr id="4" name="Picture 2" descr="undefined">
            <a:extLst>
              <a:ext uri="{FF2B5EF4-FFF2-40B4-BE49-F238E27FC236}">
                <a16:creationId xmlns:a16="http://schemas.microsoft.com/office/drawing/2014/main" id="{504BC623-272B-7F88-D2D1-CAFB11B0B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994" y="1460500"/>
            <a:ext cx="4832012"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22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A7F64-960F-BC15-164F-65D7344CD1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FEF518-E6D9-D555-756C-E5746EEC72F4}"/>
              </a:ext>
            </a:extLst>
          </p:cNvPr>
          <p:cNvSpPr>
            <a:spLocks noGrp="1"/>
          </p:cNvSpPr>
          <p:nvPr>
            <p:ph type="title"/>
          </p:nvPr>
        </p:nvSpPr>
        <p:spPr/>
        <p:txBody>
          <a:bodyPr/>
          <a:lstStyle/>
          <a:p>
            <a:r>
              <a:rPr lang="en-US" dirty="0"/>
              <a:t>Data is…a collection of basic units of meaning</a:t>
            </a:r>
          </a:p>
        </p:txBody>
      </p:sp>
      <p:sp>
        <p:nvSpPr>
          <p:cNvPr id="3" name="Content Placeholder 2">
            <a:extLst>
              <a:ext uri="{FF2B5EF4-FFF2-40B4-BE49-F238E27FC236}">
                <a16:creationId xmlns:a16="http://schemas.microsoft.com/office/drawing/2014/main" id="{08A0AACA-CD00-5D35-0404-A292052E1613}"/>
              </a:ext>
            </a:extLst>
          </p:cNvPr>
          <p:cNvSpPr>
            <a:spLocks noGrp="1"/>
          </p:cNvSpPr>
          <p:nvPr>
            <p:ph idx="1"/>
          </p:nvPr>
        </p:nvSpPr>
        <p:spPr>
          <a:xfrm>
            <a:off x="838200" y="1825625"/>
            <a:ext cx="10515600" cy="4351338"/>
          </a:xfrm>
        </p:spPr>
        <p:txBody>
          <a:bodyPr>
            <a:normAutofit/>
          </a:bodyPr>
          <a:lstStyle/>
          <a:p>
            <a:r>
              <a:rPr lang="en-US" i="0" dirty="0">
                <a:solidFill>
                  <a:srgbClr val="202122"/>
                </a:solidFill>
                <a:effectLst/>
                <a:latin typeface="Arial" panose="020B0604020202020204" pitchFamily="34" charset="0"/>
              </a:rPr>
              <a:t>Numbers</a:t>
            </a:r>
          </a:p>
          <a:p>
            <a:r>
              <a:rPr lang="en-US" dirty="0">
                <a:solidFill>
                  <a:srgbClr val="202122"/>
                </a:solidFill>
                <a:latin typeface="Arial" panose="020B0604020202020204" pitchFamily="34" charset="0"/>
              </a:rPr>
              <a:t>Words</a:t>
            </a:r>
          </a:p>
          <a:p>
            <a:r>
              <a:rPr lang="en-US" dirty="0">
                <a:solidFill>
                  <a:srgbClr val="202122"/>
                </a:solidFill>
                <a:latin typeface="Arial" panose="020B0604020202020204" pitchFamily="34" charset="0"/>
              </a:rPr>
              <a:t>Dates</a:t>
            </a:r>
          </a:p>
          <a:p>
            <a:r>
              <a:rPr lang="en-US" i="0" dirty="0">
                <a:solidFill>
                  <a:srgbClr val="202122"/>
                </a:solidFill>
                <a:effectLst/>
                <a:latin typeface="Arial" panose="020B0604020202020204" pitchFamily="34" charset="0"/>
              </a:rPr>
              <a:t>Characteristics</a:t>
            </a:r>
          </a:p>
          <a:p>
            <a:r>
              <a:rPr lang="en-US" dirty="0">
                <a:solidFill>
                  <a:srgbClr val="202122"/>
                </a:solidFill>
                <a:latin typeface="Arial" panose="020B0604020202020204" pitchFamily="34" charset="0"/>
              </a:rPr>
              <a:t>Data about the data itself – metadata</a:t>
            </a:r>
          </a:p>
          <a:p>
            <a:r>
              <a:rPr lang="en-US" i="0" dirty="0">
                <a:solidFill>
                  <a:srgbClr val="202122"/>
                </a:solidFill>
                <a:effectLst/>
                <a:latin typeface="Arial" panose="020B0604020202020204" pitchFamily="34" charset="0"/>
              </a:rPr>
              <a:t>Other things?</a:t>
            </a:r>
          </a:p>
        </p:txBody>
      </p:sp>
    </p:spTree>
    <p:extLst>
      <p:ext uri="{BB962C8B-B14F-4D97-AF65-F5344CB8AC3E}">
        <p14:creationId xmlns:p14="http://schemas.microsoft.com/office/powerpoint/2010/main" val="137032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324</TotalTime>
  <Words>834</Words>
  <Application>Microsoft Macintosh PowerPoint</Application>
  <PresentationFormat>Widescreen</PresentationFormat>
  <Paragraphs>107</Paragraphs>
  <Slides>26</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Aptos</vt:lpstr>
      <vt:lpstr>Aptos Display</vt:lpstr>
      <vt:lpstr>Arial</vt:lpstr>
      <vt:lpstr>Office Theme</vt:lpstr>
      <vt:lpstr>Identification Week 2</vt:lpstr>
      <vt:lpstr>What is data? </vt:lpstr>
      <vt:lpstr>Data is…</vt:lpstr>
      <vt:lpstr>Data is…</vt:lpstr>
      <vt:lpstr>Data is…a collection</vt:lpstr>
      <vt:lpstr>Data is…a collection</vt:lpstr>
      <vt:lpstr>Data is…a collection of basic units of meaning</vt:lpstr>
      <vt:lpstr>Data is…a collection of basic units of meaning</vt:lpstr>
      <vt:lpstr>Data is…a collection of basic units of meaning</vt:lpstr>
      <vt:lpstr>Data…may be further interpreted formally</vt:lpstr>
      <vt:lpstr>Data…may be further interpreted formally</vt:lpstr>
      <vt:lpstr>Altogether…</vt:lpstr>
      <vt:lpstr>What is not data?</vt:lpstr>
      <vt:lpstr>PowerPoint Presentation</vt:lpstr>
      <vt:lpstr>Workshop: Data or Not?</vt:lpstr>
      <vt:lpstr>Workshop: Data or Not?</vt:lpstr>
      <vt:lpstr>Workshop: Data or Not?</vt:lpstr>
      <vt:lpstr>Workshop: Data or Not?</vt:lpstr>
      <vt:lpstr>Workshop: Data or Not?</vt:lpstr>
      <vt:lpstr>PowerPoint Presentation</vt:lpstr>
      <vt:lpstr>Workshop: Data or Not?</vt:lpstr>
      <vt:lpstr>PowerPoint Presentation</vt:lpstr>
      <vt:lpstr>Workshop: Data or Not?</vt:lpstr>
      <vt:lpstr>PowerPoint Presentation</vt:lpstr>
      <vt:lpstr>PowerPoint Presentation</vt:lpstr>
      <vt:lpstr>What is missing?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Walsh, Brandon M (bmw9t)</dc:creator>
  <cp:lastModifiedBy>Walsh, Brandon M (bmw9t)</cp:lastModifiedBy>
  <cp:revision>85</cp:revision>
  <dcterms:created xsi:type="dcterms:W3CDTF">2024-12-10T15:14:51Z</dcterms:created>
  <dcterms:modified xsi:type="dcterms:W3CDTF">2025-01-15T15:21:34Z</dcterms:modified>
</cp:coreProperties>
</file>