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2" r:id="rId4"/>
    <p:sldId id="265" r:id="rId5"/>
    <p:sldId id="264" r:id="rId6"/>
    <p:sldId id="266" r:id="rId7"/>
    <p:sldId id="268" r:id="rId8"/>
    <p:sldId id="269" r:id="rId9"/>
    <p:sldId id="270" r:id="rId10"/>
    <p:sldId id="267" r:id="rId11"/>
    <p:sldId id="271" r:id="rId12"/>
    <p:sldId id="259" r:id="rId13"/>
    <p:sldId id="274" r:id="rId14"/>
    <p:sldId id="275" r:id="rId15"/>
    <p:sldId id="276" r:id="rId16"/>
    <p:sldId id="277" r:id="rId17"/>
    <p:sldId id="278" r:id="rId18"/>
    <p:sldId id="279" r:id="rId19"/>
    <p:sldId id="272" r:id="rId20"/>
    <p:sldId id="280" r:id="rId21"/>
    <p:sldId id="281" r:id="rId22"/>
    <p:sldId id="282" r:id="rId23"/>
    <p:sldId id="283" r:id="rId24"/>
    <p:sldId id="284" r:id="rId25"/>
    <p:sldId id="287" r:id="rId26"/>
    <p:sldId id="288" r:id="rId27"/>
    <p:sldId id="285" r:id="rId28"/>
    <p:sldId id="286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4388"/>
  </p:normalViewPr>
  <p:slideViewPr>
    <p:cSldViewPr snapToGrid="0">
      <p:cViewPr varScale="1">
        <p:scale>
          <a:sx n="82" d="100"/>
          <a:sy n="82" d="100"/>
        </p:scale>
        <p:origin x="1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50BF-FCC3-0841-A115-595B4B6E1D8E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EC010-132B-504C-8CDA-59E5CF80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job interview question!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0F1F-E147-739A-991E-253B5C6F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9A59D-C9A9-EAE7-2C2F-EB21B4AD2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954F2-E296-0640-89FA-AFE9FA27B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4692-1992-C3D3-2511-F16E2DB35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533D-E42A-5F30-3917-8ADE677D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ABE9D-BADE-AC98-68D3-86D2855CF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95824-FA93-0C7A-6F0A-8842B1D3E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 with that magic for a second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681A4-B0AD-B4A5-F3D1-05AD756A9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62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8A87C-3BD7-23C7-78F5-B3A81DDA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36D2D-CD13-D754-E6B8-570763120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5F24D-5376-ADBB-CCEB-0891A7C85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BC188-D469-D60B-3F22-A316D2EA1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99EF-98A0-2F2F-962D-BB34307D3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1DCD5-2958-8587-29BE-42E710BE9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4F47B-0AF2-5F7C-4BD6-9286EB257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24A87-F619-69A6-218E-43E17CAA1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81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D45E-01D4-EADB-A574-E04EC5A3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51AB3-74E6-9AB3-F099-D840074E6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A78D0-C437-C4E1-8A59-E5193921A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6E350-0DB4-91A9-E2EB-65F71A421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5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74562-B270-3FC1-2EDF-187143C5C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B3806-FC3B-1FA4-AB21-139E3EF94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2F3BF-2EB2-8586-56EF-BF6670777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B6B61-D7DF-0F37-7F6A-6BCB8543A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1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ED8E-6A2A-6867-3716-D57913E8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7EF37-0894-8038-4F68-0A829E6B9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D6470-B5E1-DA16-F534-DF3D4418A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7A302-EC85-4E09-B282-60FD4EEC6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16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CF909-3BED-46B4-FC85-A06FB814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C6BA8-7C79-CE56-9593-A2D9D95D7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7AE0A-896A-B90D-903C-A92C43070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F182-C5CB-75F3-9B89-AC8B9E31E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98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CD1C6-3E35-6929-9FF8-AA2294849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FA40A-A20B-5E98-63FC-D4A07B2F8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94D8D-DB82-742E-5FAC-908189D03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D6DAF-06FF-E0E8-CF56-8E8334156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49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455E3-6F25-D447-70C8-1E94A233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D558B3-B051-0082-5F0F-8D3ACB9CF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4D6F6-F350-059E-0814-959D1D94B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5BF97-4996-7758-5DE2-7A0D52F15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funnel.io</a:t>
            </a:r>
            <a:r>
              <a:rPr lang="en-US" dirty="0"/>
              <a:t>/blog/what-is-data-cleaning-your-complete-guide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86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5154-39BC-318A-501B-CDEB8A8F2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430837-676F-9726-BD9C-CB0F41396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6455F-A273-7B38-CC0B-BE1076925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7DA80-64C8-F90D-8583-D343ACFC3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3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1F33-5AB7-942C-E1CC-30EA830B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ED3D6-B81E-DF6F-42E1-AE4E63EF3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2E04A-930F-E2F6-0A88-7A549A1A6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AA273-46FB-BE9B-B37A-ACC5CCF64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5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</a:t>
            </a:r>
            <a:r>
              <a:rPr lang="en-US" dirty="0" err="1"/>
              <a:t>airbyte.com</a:t>
            </a:r>
            <a:r>
              <a:rPr lang="en-US" dirty="0"/>
              <a:t>/data-engineering-resources/data-cleansing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9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www.markovml.com</a:t>
            </a:r>
            <a:r>
              <a:rPr lang="en-US" dirty="0"/>
              <a:t>/blog/automated-data-cleaning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www.tableau.com</a:t>
            </a:r>
            <a:r>
              <a:rPr lang="en-US" dirty="0"/>
              <a:t>/learn/articles/what-is-data-cleaning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8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8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saves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3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BF23-B19F-7B15-9358-B88443F67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DA9A3-C8EF-6E7F-4F95-69B42F2B3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0F28-2A60-1FD7-CDBF-E97D9EA9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6440-1F2E-DB4F-B28B-374BB0D4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9D60-5592-CEC4-D26C-F35EBF96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0F76-D14E-07A3-915E-B904DE9E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47AF5-19AD-44B1-F14B-B15E3019A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CD445-70ED-7ED7-FD19-C6C5E9E5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C1C3-2889-08D9-19F4-5F9C2AA8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93FD-4A5D-5ABB-936E-F240AB3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743DF-24D6-632A-52E2-A071061EC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56AD-F1ED-1383-DB39-33D4046EA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7D87C-A4F7-B262-923E-90EDD934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7D4C-C9BD-9B71-A911-94EEC40D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45930-44B6-7628-9CF0-6C3ED123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5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826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78AF-09B2-B823-7AE5-DF0784B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09B4-0D93-436A-D02C-3B4E0ADCA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A9AF-5CD2-6761-7772-2F0A8CC1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E34B2-6EF2-ECCC-C370-25C292F5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EF96-A607-AFED-C368-C20BBE58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80C3-6F48-891C-3187-E0E33661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06BB9-DE66-A273-F4EC-7315B8DA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D772-159E-D505-F971-AD148B5C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BF2A0-E0F5-AA99-71B3-FFBF209D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49D71-DB89-CC2A-296D-82844E1C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3F06-453D-EB39-8004-44AA505C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2EA9A-8C03-5237-540B-425053D85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7D3B6-812A-E9DB-8568-530FA3933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1A9F2-A416-1E71-1362-67AD7F7C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7C9AF-A7AB-DF04-6CF5-1BB6338E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390A-E884-EF13-F20B-951D7DE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8400-103E-D076-895B-8393BC91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FDA3F-FB84-DC27-5623-7A2907E05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DEB06-A768-EE23-741C-760A0C754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3702D-C32E-A326-FA4C-C75CD9633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1F0C-715C-2A4D-7059-EF60CE94C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86999-FA31-EABA-EE8E-5787D4E7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0E3E8-3E54-8243-E5C5-235EBB05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E747E-FB2A-ADFF-380D-2EA4A674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71DA-1AC9-0551-3AC3-4FF681CC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E5C8F-195B-B224-75DD-8E820430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8378E-543E-5259-B444-D228615D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0D4B3-9673-1351-FADC-D3CAEA50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7D33D-8EAF-FED3-3376-7CDF5C5D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43076-54E2-0073-73C1-9281D43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098D-AA8D-D938-B7B1-B25E5C6D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2E2E-E778-D021-734D-7A05DA28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0936-990E-A0D4-8028-4B1B7FE7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5EFBA-D41A-1484-53F1-55735208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A7585-4A63-A488-0F43-04E0F781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F648-7286-1526-5395-FEB70175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FF71-D68E-D597-BCF6-0C2A1EC1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4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24CF-33D7-38B3-AD44-C2B59636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FDDBC-D09D-965D-5CFE-EBCCD13C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EE60-5CBE-C881-5381-D0BAFAC1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FF6D6-E7D8-897A-722E-64D76AF0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2548C-E2C3-058A-33E9-68870AE9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E0676-575F-CC68-B80B-BC78AF14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3A94B-A59D-DFE1-F483-602A7350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8F3E6-3411-11BC-28F6-F269040B7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0802-E0DA-A2F5-1149-DDAD0A619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BE67A-F089-334D-87AB-102B20234B04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3C53B-6991-5029-1F15-BF4C4B15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5E28-47D0-DF5C-B4FA-DDFAE3407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bit.ly/D4US-audibl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8F88-CC00-A8C6-22A0-D32814755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0917"/>
            <a:ext cx="9144000" cy="1776166"/>
          </a:xfrm>
        </p:spPr>
        <p:txBody>
          <a:bodyPr>
            <a:normAutofit/>
          </a:bodyPr>
          <a:lstStyle/>
          <a:p>
            <a:r>
              <a:rPr lang="en-US" dirty="0"/>
              <a:t>Cleaning</a:t>
            </a:r>
            <a:br>
              <a:rPr lang="en-US" dirty="0"/>
            </a:br>
            <a:r>
              <a:rPr lang="en-US" dirty="0"/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39889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1012-86C0-9123-7B3E-2B4C113A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Clean?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9B63-1CD8-DE71-BE50-617C064D8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Eliminating difference</a:t>
            </a:r>
          </a:p>
          <a:p>
            <a:r>
              <a:rPr lang="en-US" dirty="0"/>
              <a:t>Exerting authority over the data (what if they are people?)</a:t>
            </a:r>
          </a:p>
          <a:p>
            <a:r>
              <a:rPr lang="en-US" dirty="0"/>
              <a:t>“Messy” and “Clean” imply an order that might not exist in life</a:t>
            </a:r>
          </a:p>
          <a:p>
            <a:r>
              <a:rPr lang="en-US" dirty="0"/>
              <a:t>Perfect might be the enemy of the good</a:t>
            </a:r>
          </a:p>
        </p:txBody>
      </p:sp>
    </p:spTree>
    <p:extLst>
      <p:ext uri="{BB962C8B-B14F-4D97-AF65-F5344CB8AC3E}">
        <p14:creationId xmlns:p14="http://schemas.microsoft.com/office/powerpoint/2010/main" val="89932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70F22-1306-48FB-23B6-F9DDE76F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61653-BFC5-CF82-E48A-4AB888C6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 Refine Workshop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31D89D-BD5E-ADCD-0C56-C083C8D1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D2703-499B-6E80-0FFB-5F8A1BC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Before Session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45D9-B0C0-79D9-88D5-63F54FFF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2200" dirty="0"/>
              <a:t>Visit </a:t>
            </a:r>
            <a:r>
              <a:rPr lang="en-US" sz="2200" dirty="0">
                <a:hlinkClick r:id="rId2"/>
              </a:rPr>
              <a:t>https://bit.ly/D4US-audible</a:t>
            </a:r>
            <a:r>
              <a:rPr lang="en-US" sz="2200" dirty="0"/>
              <a:t> and download both the uncleaned version and the cleaned one.</a:t>
            </a:r>
          </a:p>
          <a:p>
            <a:pPr lvl="1"/>
            <a:r>
              <a:rPr lang="en-US" sz="1800" dirty="0"/>
              <a:t>Scroll down and select them under “data explorer”</a:t>
            </a:r>
          </a:p>
          <a:p>
            <a:pPr lvl="1"/>
            <a:r>
              <a:rPr lang="en-US" sz="1800" dirty="0"/>
              <a:t>Then click the download button at left for each</a:t>
            </a:r>
          </a:p>
          <a:p>
            <a:pPr lvl="1"/>
            <a:r>
              <a:rPr lang="en-US" sz="1800" dirty="0"/>
              <a:t>You’ll be asked to make an account</a:t>
            </a:r>
          </a:p>
          <a:p>
            <a:r>
              <a:rPr lang="en-US" sz="2200" dirty="0"/>
              <a:t>Download and install </a:t>
            </a:r>
            <a:r>
              <a:rPr lang="en-US" sz="2200" dirty="0" err="1"/>
              <a:t>OpenRefine</a:t>
            </a:r>
            <a:endParaRPr lang="en-US" sz="2200" dirty="0"/>
          </a:p>
          <a:p>
            <a:r>
              <a:rPr lang="en-US" sz="2200" dirty="0"/>
              <a:t>Once you open it you should see OR launch in a browser window</a:t>
            </a:r>
          </a:p>
          <a:p>
            <a:r>
              <a:rPr lang="en-US" sz="2200" dirty="0"/>
              <a:t>Note the URL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849B47A-CC06-5FA8-ED98-6884924E1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54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95044-AEE6-EEDC-1EDF-82BDC8422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C5D6BB-5459-ABC7-DC1F-3615999FD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3728C-EDA2-AA34-820A-FAA37C92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Setup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ED974D38-B873-AB01-940F-D718E6AB7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F2A08-06AA-8B42-B6CA-CD979B949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When you launch </a:t>
            </a:r>
            <a:r>
              <a:rPr lang="en-US" sz="2200" dirty="0" err="1"/>
              <a:t>OpenRevine</a:t>
            </a:r>
            <a:r>
              <a:rPr lang="en-US" sz="2200" dirty="0"/>
              <a:t> it opens in a browser window</a:t>
            </a:r>
          </a:p>
          <a:p>
            <a:r>
              <a:rPr lang="en-US" sz="2200" dirty="0"/>
              <a:t>Note the URL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7583355-8BAF-A145-9AEF-071B1D90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2005DC-BA7C-56EE-1B21-5FB95906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6F4323-E31A-2CD2-B7D7-72856F239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63EA5-4725-9C30-31B0-247104C1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Setup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20813F50-E697-D86E-8D1D-443527C26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0BA86-0ABD-3378-0256-7C2AFEBE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When you launch </a:t>
            </a:r>
            <a:r>
              <a:rPr lang="en-US" sz="2200" dirty="0" err="1"/>
              <a:t>OpenRevine</a:t>
            </a:r>
            <a:r>
              <a:rPr lang="en-US" sz="2200" dirty="0"/>
              <a:t> it opens in a browser window</a:t>
            </a:r>
          </a:p>
          <a:p>
            <a:r>
              <a:rPr lang="en-US" sz="2200" dirty="0"/>
              <a:t>Note the URL</a:t>
            </a:r>
          </a:p>
          <a:p>
            <a:r>
              <a:rPr lang="en-US" sz="2200" dirty="0"/>
              <a:t>Choose the uncleaned audible file to upload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E0B442-6425-B4FA-A08F-4CAD84A9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5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7C728-5F42-A721-C282-650EFFE69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02D42-A8E9-1B5B-D1AE-81E3A88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Interface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C65DA-D64E-782D-A349-58F69ADC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Data at top</a:t>
            </a:r>
          </a:p>
          <a:p>
            <a:r>
              <a:rPr lang="en-US" sz="2200" dirty="0"/>
              <a:t>Parsing Info at bottom</a:t>
            </a:r>
          </a:p>
          <a:p>
            <a:r>
              <a:rPr lang="en-US" sz="2200" dirty="0"/>
              <a:t>This is where you would make a lot of decisions about how to import your data like…</a:t>
            </a:r>
          </a:p>
          <a:p>
            <a:pPr lvl="1"/>
            <a:r>
              <a:rPr lang="en-US" sz="1800" dirty="0"/>
              <a:t>Language</a:t>
            </a:r>
          </a:p>
          <a:p>
            <a:pPr lvl="1"/>
            <a:r>
              <a:rPr lang="en-US" sz="1800" dirty="0"/>
              <a:t>Formatting</a:t>
            </a:r>
          </a:p>
          <a:p>
            <a:pPr lvl="1"/>
            <a:r>
              <a:rPr lang="en-US" sz="1800" dirty="0"/>
              <a:t>Create the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BEDB5-AE39-CAC2-9968-1330BA4D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4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456BA-E80F-1605-61E2-E0F2A66F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16CE8-E785-C45A-6EBD-B11E70B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Interface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B1CB43D-E717-279B-840E-99B2B842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4B4EF-2079-644E-825C-0ABDDB0D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FAFBA-8FF6-C7D0-0DB0-65CDEE7D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Edits</a:t>
            </a:r>
            <a:endParaRPr lang="en-US" sz="5400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6953DE-E7AD-F2C4-A26B-72606F51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Hover over a cell. </a:t>
            </a:r>
          </a:p>
          <a:p>
            <a:r>
              <a:rPr lang="en-US" sz="2200" dirty="0"/>
              <a:t>Clicking edit lets you affect either one cell or </a:t>
            </a:r>
            <a:r>
              <a:rPr lang="en-US" sz="2200" b="1" dirty="0"/>
              <a:t>every similar cell</a:t>
            </a:r>
            <a:endParaRPr lang="en-US" sz="2200" dirty="0"/>
          </a:p>
          <a:p>
            <a:r>
              <a:rPr lang="en-US" sz="2200" dirty="0"/>
              <a:t>Let’s modify this column to just be “</a:t>
            </a:r>
            <a:r>
              <a:rPr lang="en-US" sz="2200" dirty="0" err="1"/>
              <a:t>audible_uncleaned</a:t>
            </a:r>
            <a:r>
              <a:rPr lang="en-US" sz="2200" dirty="0"/>
              <a:t>”</a:t>
            </a:r>
          </a:p>
          <a:p>
            <a:r>
              <a:rPr lang="en-US" sz="2200" dirty="0"/>
              <a:t>Change the text and apply to all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CD866E4-4166-B635-B562-4CA38DD3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815256"/>
            <a:ext cx="6903720" cy="32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1B4188-EB2C-5168-D157-423098799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CAE9B64-A014-91AD-BF44-83AFF728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5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1D90-6618-B22E-EBB6-3875A79B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1A1F-D071-C798-62D8-F6FD3CAE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Massage out the following fields:</a:t>
            </a:r>
          </a:p>
          <a:p>
            <a:pPr lvl="1"/>
            <a:r>
              <a:rPr lang="en-US" dirty="0"/>
              <a:t>Author</a:t>
            </a:r>
          </a:p>
          <a:p>
            <a:pPr lvl="1"/>
            <a:r>
              <a:rPr lang="en-US" dirty="0"/>
              <a:t>Narrator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791A-37E0-DB45-6691-54589452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DDFB5-A4DF-3B57-B092-55F8EC7F0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1.10.1976</a:t>
            </a:r>
          </a:p>
          <a:p>
            <a:pPr marL="0" indent="0">
              <a:buNone/>
            </a:pPr>
            <a:r>
              <a:rPr lang="en-US" dirty="0"/>
              <a:t>5/4/2020</a:t>
            </a:r>
          </a:p>
          <a:p>
            <a:pPr marL="0" indent="0">
              <a:buNone/>
            </a:pPr>
            <a:r>
              <a:rPr lang="en-US" dirty="0"/>
              <a:t>1678-30-01</a:t>
            </a:r>
          </a:p>
          <a:p>
            <a:pPr marL="0" indent="0">
              <a:buNone/>
            </a:pPr>
            <a:r>
              <a:rPr lang="en-US" dirty="0"/>
              <a:t>04-07-2023</a:t>
            </a:r>
          </a:p>
          <a:p>
            <a:pPr marL="0" indent="0">
              <a:buNone/>
            </a:pPr>
            <a:r>
              <a:rPr lang="en-US" dirty="0"/>
              <a:t>Dec, 1, 1849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we looking at? Why does it matter? </a:t>
            </a:r>
          </a:p>
          <a:p>
            <a:pPr marL="0" indent="0">
              <a:buNone/>
            </a:pPr>
            <a:r>
              <a:rPr lang="en-US" dirty="0"/>
              <a:t>Address the problem together. Document in DETAIL each step to doing so.</a:t>
            </a:r>
          </a:p>
        </p:txBody>
      </p:sp>
    </p:spTree>
    <p:extLst>
      <p:ext uri="{BB962C8B-B14F-4D97-AF65-F5344CB8AC3E}">
        <p14:creationId xmlns:p14="http://schemas.microsoft.com/office/powerpoint/2010/main" val="387083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E2EF2-35A2-F3A3-117D-2C95A2E6F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FFDD6-5245-1B63-266D-C3EA2B58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Splitting and</a:t>
            </a:r>
            <a:br>
              <a:rPr lang="en-US" sz="5400" dirty="0"/>
            </a:br>
            <a:r>
              <a:rPr lang="en-US" sz="5400" dirty="0"/>
              <a:t>Undoing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DEF35B3-DF80-B66F-DFA6-EFA331E0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/>
              <a:t>Try to edit the author field. </a:t>
            </a:r>
          </a:p>
          <a:p>
            <a:pPr lvl="1"/>
            <a:r>
              <a:rPr lang="en-US" sz="2200"/>
              <a:t>Did it work?</a:t>
            </a:r>
          </a:p>
          <a:p>
            <a:pPr lvl="1"/>
            <a:r>
              <a:rPr lang="en-US" sz="2200"/>
              <a:t>Try a couple more mass edits of that column.</a:t>
            </a:r>
          </a:p>
          <a:p>
            <a:r>
              <a:rPr lang="en-US" sz="2200"/>
              <a:t>Another thing we can do is split the data into columns and delete that way.</a:t>
            </a:r>
          </a:p>
          <a:p>
            <a:pPr lvl="1"/>
            <a:r>
              <a:rPr lang="en-US" sz="2200"/>
              <a:t>Did that work?</a:t>
            </a:r>
          </a:p>
          <a:p>
            <a:pPr lvl="1"/>
            <a:r>
              <a:rPr lang="en-US" sz="2200"/>
              <a:t>If not, explore the undo menu and try again</a:t>
            </a:r>
          </a:p>
          <a:p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6A345-C8AD-A164-490A-3B100551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789725"/>
            <a:ext cx="4014216" cy="2508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22355-1D0D-D611-F584-81ED4EC0D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255" y="4079193"/>
            <a:ext cx="3553097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583C7-D38E-E968-AD3D-0B1859B7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88CF3-DDEF-48FD-50BD-4D231199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Cleaning Up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3C2F9E5-96B9-B828-56F8-43D2506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Delete the Extra Column</a:t>
            </a:r>
          </a:p>
          <a:p>
            <a:pPr lvl="1"/>
            <a:r>
              <a:rPr lang="en-US" sz="1800" dirty="0"/>
              <a:t>Arrow dropdown -&gt; edit column -&gt; remove column</a:t>
            </a:r>
          </a:p>
          <a:p>
            <a:r>
              <a:rPr lang="en-US" sz="2200" dirty="0"/>
              <a:t>Do the same thing with narrator column</a:t>
            </a:r>
          </a:p>
          <a:p>
            <a:pPr lvl="1"/>
            <a:r>
              <a:rPr lang="en-US" sz="1800" dirty="0"/>
              <a:t>Split, remove it</a:t>
            </a:r>
          </a:p>
          <a:p>
            <a:r>
              <a:rPr lang="en-US" sz="2200" dirty="0"/>
              <a:t>That leaves us with two columns named author 2 and narrator 2</a:t>
            </a:r>
          </a:p>
          <a:p>
            <a:pPr lvl="1"/>
            <a:r>
              <a:rPr lang="en-US" sz="1800" dirty="0"/>
              <a:t>Use the edit column function to rename them</a:t>
            </a:r>
          </a:p>
          <a:p>
            <a:r>
              <a:rPr lang="en-US" sz="2200" dirty="0"/>
              <a:t>Now we have names – can you use the same function to separate first and last names?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B4300D-A7AC-3D86-853B-5CE2E31C3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789725"/>
            <a:ext cx="4014216" cy="250888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C72FE49-3778-A6B2-A686-A432C566D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153363"/>
            <a:ext cx="3995928" cy="20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8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14ABF-D943-6D29-ECD4-8F1FD436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5F7721A-5EF1-A12E-9185-14C2BCE4D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9EACC-B4EE-8DF9-CAE1-6BC294AE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Now You Try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C33B99F6-8468-0968-FE19-72E3D7348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80FC304-E5FB-E613-4552-E844697A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3000" dirty="0"/>
              <a:t>Split stars and ratings into separate categories</a:t>
            </a:r>
          </a:p>
          <a:p>
            <a:r>
              <a:rPr lang="en-US" sz="3000" dirty="0"/>
              <a:t>Rename them “stars” and “ratings”</a:t>
            </a:r>
          </a:p>
          <a:p>
            <a:r>
              <a:rPr lang="en-US" sz="3000" dirty="0"/>
              <a:t>Can you make sure they’re both just numbers?</a:t>
            </a:r>
          </a:p>
          <a:p>
            <a:pPr lvl="1"/>
            <a:r>
              <a:rPr lang="en-US" sz="2600" dirty="0"/>
              <a:t>Hint: use the split function on the ratings column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94559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82002-273E-BBEF-3F07-E1A65AB4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AFCF006-C411-3121-D0BA-EA18292E3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91449-848E-6A98-E489-4311DD6E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Custom Text Transformations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D00E9F8C-D752-27DA-9133-E9C541B67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8C7B779-AB88-36C6-0C20-3A347D34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5455920" cy="3483864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Eliminate trailing zeros for price</a:t>
            </a:r>
          </a:p>
          <a:p>
            <a:pPr lvl="1"/>
            <a:r>
              <a:rPr lang="en-US" sz="1800" dirty="0"/>
              <a:t>Edit cells -&gt; transformation</a:t>
            </a:r>
          </a:p>
          <a:p>
            <a:r>
              <a:rPr lang="en-US" sz="2200" dirty="0"/>
              <a:t>Can modify the “value” there</a:t>
            </a:r>
          </a:p>
          <a:p>
            <a:r>
              <a:rPr lang="en-US" sz="2200" dirty="0"/>
              <a:t>value[0,-3]</a:t>
            </a:r>
          </a:p>
          <a:p>
            <a:pPr lvl="1"/>
            <a:r>
              <a:rPr lang="en-US" sz="1800" dirty="0"/>
              <a:t>Index numbers for each digit -&gt; says “start” to three from the end</a:t>
            </a:r>
          </a:p>
          <a:p>
            <a:pPr lvl="1"/>
            <a:r>
              <a:rPr lang="en-US" sz="1800" dirty="0"/>
              <a:t>Removes our zeroes!</a:t>
            </a:r>
          </a:p>
          <a:p>
            <a:pPr lvl="1"/>
            <a:r>
              <a:rPr lang="en-US" sz="1800" dirty="0"/>
              <a:t>Any problems with that?</a:t>
            </a:r>
          </a:p>
          <a:p>
            <a:r>
              <a:rPr lang="en-US" sz="2200" dirty="0"/>
              <a:t>Use a custom transform</a:t>
            </a:r>
          </a:p>
          <a:p>
            <a:pPr lvl="1"/>
            <a:r>
              <a:rPr lang="en-US" sz="1800" dirty="0" err="1"/>
              <a:t>value.replace</a:t>
            </a:r>
            <a:r>
              <a:rPr lang="en-US" sz="1800" dirty="0"/>
              <a:t>(“,”,””)</a:t>
            </a:r>
          </a:p>
          <a:p>
            <a:pPr lvl="1"/>
            <a:r>
              <a:rPr lang="en-US" sz="1800" dirty="0"/>
              <a:t>Says “replace each comma with nothing</a:t>
            </a:r>
          </a:p>
          <a:p>
            <a:r>
              <a:rPr lang="en-US" sz="2200" dirty="0"/>
              <a:t>Now use a common transformation to turn it all into numbers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898FB8D-AA2B-8D65-3A0B-419DAE7B5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0793"/>
            <a:ext cx="5914262" cy="36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0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E96F6-E1B2-2B3A-20A9-43954224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8B522F9-C195-714E-4A22-448331CFA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2DC32-0A7F-F216-3FA5-32D916B2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Time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BD8CE33A-E4F1-ED83-DE2A-90A8C937E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2CB1444-9D7F-F64C-B052-2D4FD606D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Lets condense hours + minutes into just minutes</a:t>
            </a:r>
          </a:p>
          <a:p>
            <a:r>
              <a:rPr lang="en-US" sz="2200" dirty="0"/>
              <a:t>Split the column according to spaces</a:t>
            </a:r>
          </a:p>
          <a:p>
            <a:r>
              <a:rPr lang="en-US" sz="2200" dirty="0"/>
              <a:t>Rename the ones we care about</a:t>
            </a:r>
          </a:p>
          <a:p>
            <a:r>
              <a:rPr lang="en-US" sz="2200" dirty="0"/>
              <a:t>Remove the columns we don’t want</a:t>
            </a:r>
          </a:p>
          <a:p>
            <a:r>
              <a:rPr lang="en-US" sz="2200" dirty="0"/>
              <a:t>We should be left with just an hours column and a minutes column</a:t>
            </a:r>
          </a:p>
          <a:p>
            <a:r>
              <a:rPr lang="en-US" sz="2200" dirty="0"/>
              <a:t>Minutes column will have some blanks in it – edit one to be 0, change to number type, and apply to all</a:t>
            </a:r>
          </a:p>
        </p:txBody>
      </p:sp>
    </p:spTree>
    <p:extLst>
      <p:ext uri="{BB962C8B-B14F-4D97-AF65-F5344CB8AC3E}">
        <p14:creationId xmlns:p14="http://schemas.microsoft.com/office/powerpoint/2010/main" val="1102317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26F2C-09C8-6FF6-484F-05AA3838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0AADB6F-65FD-1A9F-6C99-2BE8F4FA4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9EF04-96BB-8E56-55A8-EA81B0DD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Time cont.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4010186A-B929-4DF5-AA25-2C80C4469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9FE5944-4CB2-D0A8-DCF1-4887531C4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5016801" cy="348386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Click on hours dropdown -&gt; add column based on this value</a:t>
            </a:r>
          </a:p>
          <a:p>
            <a:r>
              <a:rPr lang="en-US" sz="2200" dirty="0"/>
              <a:t>Enter values at right</a:t>
            </a:r>
          </a:p>
          <a:p>
            <a:r>
              <a:rPr lang="en-US" sz="2200" dirty="0"/>
              <a:t>(60 * </a:t>
            </a:r>
            <a:r>
              <a:rPr lang="en-US" sz="2200" dirty="0" err="1"/>
              <a:t>cells.hours.value</a:t>
            </a:r>
            <a:r>
              <a:rPr lang="en-US" sz="2200" dirty="0"/>
              <a:t>) + </a:t>
            </a:r>
            <a:r>
              <a:rPr lang="en-US" sz="2200" dirty="0" err="1"/>
              <a:t>cells.minutes.value</a:t>
            </a:r>
            <a:endParaRPr lang="en-US" sz="2200" dirty="0"/>
          </a:p>
          <a:p>
            <a:r>
              <a:rPr lang="en-US" sz="2200" dirty="0"/>
              <a:t>Convert hours to minutes and hours and minutes</a:t>
            </a:r>
          </a:p>
          <a:p>
            <a:r>
              <a:rPr lang="en-US" sz="2200" dirty="0"/>
              <a:t>If we pay attention, that didn’t quite grab all errors</a:t>
            </a:r>
          </a:p>
          <a:p>
            <a:r>
              <a:rPr lang="en-US" sz="2200" dirty="0"/>
              <a:t>We can look into it by using the sort menu to float blank and error categories to the top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63C149-93D8-2BB5-D446-CB028F2D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775" y="1217930"/>
            <a:ext cx="6060283" cy="44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5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38BA2-367A-D6A4-397C-A7457B157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FFC8F69-0B1D-0FBF-D9B9-D8A621CD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D9282-3C39-16BC-59D4-F4B8C02E8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Errors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2A50617D-5505-A2D9-5BE3-B175CC2E9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EAA8474-C220-CC0E-79C6-88F67531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5016801" cy="3483864"/>
          </a:xfrm>
        </p:spPr>
        <p:txBody>
          <a:bodyPr>
            <a:normAutofit/>
          </a:bodyPr>
          <a:lstStyle/>
          <a:p>
            <a:r>
              <a:rPr lang="en-US" sz="2200" dirty="0"/>
              <a:t>Lots of issues! </a:t>
            </a:r>
          </a:p>
          <a:p>
            <a:r>
              <a:rPr lang="en-US" sz="2200" dirty="0"/>
              <a:t>What do you notice?</a:t>
            </a:r>
          </a:p>
          <a:p>
            <a:r>
              <a:rPr lang="en-US" sz="2200" dirty="0"/>
              <a:t>If we had more time we could work on massaging these out and catching errors</a:t>
            </a:r>
          </a:p>
          <a:p>
            <a:r>
              <a:rPr lang="en-US" sz="2200" dirty="0"/>
              <a:t>But what did we learn?</a:t>
            </a:r>
          </a:p>
          <a:p>
            <a:pPr lvl="1"/>
            <a:r>
              <a:rPr lang="en-US" sz="1800" dirty="0"/>
              <a:t>No substitute for the human eye</a:t>
            </a:r>
          </a:p>
          <a:p>
            <a:pPr lvl="1"/>
            <a:r>
              <a:rPr lang="en-US" sz="1800" dirty="0"/>
              <a:t>Important to look at the data!</a:t>
            </a:r>
          </a:p>
          <a:p>
            <a:pPr lvl="1"/>
            <a:r>
              <a:rPr lang="en-US" sz="1800" dirty="0"/>
              <a:t>We can see that some audiobooks are less than one hour - didn’t count on that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F8669D-B809-BBAE-F364-FC2577C9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93" y="1444751"/>
            <a:ext cx="6349595" cy="396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15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89F33-D91B-404C-2F26-54141FBF7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7955EF7-A517-463D-0D17-CE5551E0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98908-4AB8-AEFB-400E-A30CF1B98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Facets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E0893FAF-2CD5-7AD1-6256-55F5A1F3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420E142-EA22-4459-F809-BAF99735B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523158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Give you information about your data</a:t>
            </a:r>
          </a:p>
          <a:p>
            <a:r>
              <a:rPr lang="en-US" sz="2200" dirty="0"/>
              <a:t>Language dropdown -&gt; facet -&gt; text facet</a:t>
            </a:r>
          </a:p>
          <a:p>
            <a:r>
              <a:rPr lang="en-US" sz="2200" dirty="0"/>
              <a:t>Gives you a quick and dirty count of your values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1B44116-EBAF-8A1B-BEA3-C0E9C00B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094" y="1453895"/>
            <a:ext cx="6320334" cy="39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06D8B-AC60-437F-427B-E6548AC5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6CDCC-53CE-8C61-2C1D-54366B65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Clustering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06EF6F5-D807-3A59-6E31-FA49677A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Author dropdown -&gt; edit cells -&gt; cluster and edit</a:t>
            </a:r>
          </a:p>
          <a:p>
            <a:pPr lvl="1"/>
            <a:r>
              <a:rPr lang="en-US" sz="1800" dirty="0"/>
              <a:t>Hit cluster</a:t>
            </a:r>
          </a:p>
          <a:p>
            <a:r>
              <a:rPr lang="en-US" sz="1800" dirty="0"/>
              <a:t>Does some matching to find multiple values that might be the same.</a:t>
            </a:r>
          </a:p>
          <a:p>
            <a:r>
              <a:rPr lang="en-US" sz="1800" dirty="0"/>
              <a:t>You can then edit and reconcile them to a single value.</a:t>
            </a:r>
          </a:p>
          <a:p>
            <a:r>
              <a:rPr lang="en-US" sz="1800" dirty="0"/>
              <a:t>Also called disambiguation</a:t>
            </a:r>
          </a:p>
          <a:p>
            <a:r>
              <a:rPr lang="en-US" sz="1800" dirty="0"/>
              <a:t>REALLY powerful</a:t>
            </a:r>
          </a:p>
          <a:p>
            <a:endParaRPr lang="en-US" sz="18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9F17D7E-AF8F-11AF-FF5B-89035ABD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276963" y="3303608"/>
            <a:ext cx="5457817" cy="333754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5C17B50-2205-2E32-916D-FC1DA980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264396" y="216843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D89D1-8BC5-4BC6-96A2-4074E9B91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3F5AB1E-3026-9104-4F95-B48CCFA3E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72DD48B-0A39-8BF7-057C-191B20C96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EBDFB-D41F-96E7-56CA-4DD203DE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/>
              <a:t>Homework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61F9A4-CF41-2507-AB0B-77B6740FE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296D41D-CD68-BE86-C77F-62BFF1AF3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F9308CA-172E-E9C0-1E53-1D72D819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Look at the “cleaned” audible dataset we downloaded.</a:t>
            </a:r>
          </a:p>
          <a:p>
            <a:r>
              <a:rPr lang="en-US" sz="1800" dirty="0"/>
              <a:t>Did they do </a:t>
            </a:r>
            <a:r>
              <a:rPr lang="en-US" sz="1800"/>
              <a:t>anything differently than us?</a:t>
            </a:r>
            <a:endParaRPr lang="en-US" sz="18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E9FD9F3-230C-2B21-A420-95EBAE59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161"/>
          <a:stretch/>
        </p:blipFill>
        <p:spPr>
          <a:xfrm>
            <a:off x="6276963" y="3303608"/>
            <a:ext cx="5457817" cy="333754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8719C65-6EB4-2EC6-E938-B7B8A38A3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160"/>
          <a:stretch/>
        </p:blipFill>
        <p:spPr>
          <a:xfrm>
            <a:off x="6264396" y="216843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7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773C-E507-03E8-5B0B-81AACC08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D579-61D1-5247-606C-CFC99997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cleaning?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BEB7-E29A-DB8C-1633-0279EAF86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cleaning in their own lives?</a:t>
            </a:r>
          </a:p>
          <a:p>
            <a:r>
              <a:rPr lang="en-US" dirty="0"/>
              <a:t>What are different ways to clean?</a:t>
            </a:r>
          </a:p>
          <a:p>
            <a:r>
              <a:rPr lang="en-US" dirty="0"/>
              <a:t>What were take aways from the podcast episode?</a:t>
            </a:r>
          </a:p>
          <a:p>
            <a:r>
              <a:rPr lang="en-US" dirty="0"/>
              <a:t>Why do it?</a:t>
            </a:r>
          </a:p>
        </p:txBody>
      </p:sp>
    </p:spTree>
    <p:extLst>
      <p:ext uri="{BB962C8B-B14F-4D97-AF65-F5344CB8AC3E}">
        <p14:creationId xmlns:p14="http://schemas.microsoft.com/office/powerpoint/2010/main" val="375945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C1B5-5235-D134-6CF1-6548041CF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B5B81-2CAD-F230-F4E9-4CE28E5C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ata cleaning process info">
            <a:extLst>
              <a:ext uri="{FF2B5EF4-FFF2-40B4-BE49-F238E27FC236}">
                <a16:creationId xmlns:a16="http://schemas.microsoft.com/office/drawing/2014/main" id="{1BD6D623-755B-34B8-7F6F-6AD42E13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4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9BCF-85DC-4411-1C17-1001F3F4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EED6D-3823-A8E5-0A01-33001CEB0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ata Cleaning: What It Is, Procedure, Best Practices | Airbyte">
            <a:extLst>
              <a:ext uri="{FF2B5EF4-FFF2-40B4-BE49-F238E27FC236}">
                <a16:creationId xmlns:a16="http://schemas.microsoft.com/office/drawing/2014/main" id="{524A7AD6-3042-EAD4-1A3E-27D5CD4D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0"/>
            <a:ext cx="877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22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E13F-4D5A-E7FF-27A5-628F285B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12 Data Cleansing Issues That Can Lead to Inaccurate Data">
            <a:extLst>
              <a:ext uri="{FF2B5EF4-FFF2-40B4-BE49-F238E27FC236}">
                <a16:creationId xmlns:a16="http://schemas.microsoft.com/office/drawing/2014/main" id="{3FF541FD-496C-0789-7F7F-B438B670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0100"/>
            <a:ext cx="10550472" cy="52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5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4470-D733-3E8A-F874-2602A9FF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32D60"/>
                </a:solidFill>
                <a:effectLst/>
                <a:latin typeface="Avant Garde"/>
              </a:rPr>
              <a:t>5 characteristics of quality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81AB-466B-88A6-F067-60FDB26AC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Validity.</a:t>
            </a:r>
            <a:r>
              <a:rPr lang="en-US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 The degree to which your data conforms to defined business rules or constraints.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Accuracy.</a:t>
            </a:r>
            <a:r>
              <a:rPr lang="en-US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 Ensure your data is close to the true values.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Completeness.</a:t>
            </a:r>
            <a:r>
              <a:rPr lang="en-US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 The degree to which all required data is known.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Consistency.</a:t>
            </a:r>
            <a:r>
              <a:rPr lang="en-US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 Ensure your data is consistent within the same dataset and/or across multiple data sets.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Uniformity.</a:t>
            </a:r>
            <a:r>
              <a:rPr lang="en-US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 The degree to which the data is specified using the same unit of measure.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6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BCCB7-FD4C-3EB5-54E8-97270123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 shot of a website&#10;&#10;Description automatically generated">
            <a:extLst>
              <a:ext uri="{FF2B5EF4-FFF2-40B4-BE49-F238E27FC236}">
                <a16:creationId xmlns:a16="http://schemas.microsoft.com/office/drawing/2014/main" id="{47E5E2BC-D71C-24AF-05BC-B98E90ADB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" t="-142" b="2647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25341-5F8A-DF8A-9D5A-B38DB95B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23" r="-2" b="9913"/>
          <a:stretch/>
        </p:blipFill>
        <p:spPr>
          <a:xfrm>
            <a:off x="4883025" y="3456432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B047A-6658-FC0E-799A-B3FD939D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Why Clean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5377A-1087-516B-BAF9-876B25F1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Ensures your analysis is correct</a:t>
            </a:r>
          </a:p>
          <a:p>
            <a:r>
              <a:rPr lang="en-US" sz="2000" dirty="0"/>
              <a:t>In some cases, actually lets you do it in the first place!</a:t>
            </a:r>
          </a:p>
          <a:p>
            <a:r>
              <a:rPr lang="en-US" sz="2000" dirty="0"/>
              <a:t>Stay off the front page of the news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861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BD34A49-D327-2E1E-1C47-CFE1BAD4C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4" b="21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1003</Words>
  <Application>Microsoft Macintosh PowerPoint</Application>
  <PresentationFormat>Widescreen</PresentationFormat>
  <Paragraphs>159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Avant Garde</vt:lpstr>
      <vt:lpstr>Calibri</vt:lpstr>
      <vt:lpstr>Office Theme</vt:lpstr>
      <vt:lpstr>Cleaning Week 5</vt:lpstr>
      <vt:lpstr>In pairs</vt:lpstr>
      <vt:lpstr>What is cleaning?</vt:lpstr>
      <vt:lpstr>PowerPoint Presentation</vt:lpstr>
      <vt:lpstr>PowerPoint Presentation</vt:lpstr>
      <vt:lpstr>PowerPoint Presentation</vt:lpstr>
      <vt:lpstr>5 characteristics of quality data</vt:lpstr>
      <vt:lpstr>Why Clean</vt:lpstr>
      <vt:lpstr>PowerPoint Presentation</vt:lpstr>
      <vt:lpstr>Why Not Clean?</vt:lpstr>
      <vt:lpstr>Open Refine Workshop</vt:lpstr>
      <vt:lpstr>Before Session</vt:lpstr>
      <vt:lpstr>Setup</vt:lpstr>
      <vt:lpstr>Setup</vt:lpstr>
      <vt:lpstr>Interface</vt:lpstr>
      <vt:lpstr>Interface</vt:lpstr>
      <vt:lpstr>Edits</vt:lpstr>
      <vt:lpstr>PowerPoint Presentation</vt:lpstr>
      <vt:lpstr>Repeat</vt:lpstr>
      <vt:lpstr>Splitting and Undoing</vt:lpstr>
      <vt:lpstr>Cleaning Up</vt:lpstr>
      <vt:lpstr>Now You Try</vt:lpstr>
      <vt:lpstr>Custom Text Transformations</vt:lpstr>
      <vt:lpstr>Time</vt:lpstr>
      <vt:lpstr>Time cont.</vt:lpstr>
      <vt:lpstr>Errors</vt:lpstr>
      <vt:lpstr>Facets</vt:lpstr>
      <vt:lpstr>Clustering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Walsh, Brandon M (bmw9t)</dc:creator>
  <cp:lastModifiedBy>Walsh, Brandon M (bmw9t)</cp:lastModifiedBy>
  <cp:revision>208</cp:revision>
  <dcterms:created xsi:type="dcterms:W3CDTF">2024-12-10T15:14:51Z</dcterms:created>
  <dcterms:modified xsi:type="dcterms:W3CDTF">2024-12-18T16:37:44Z</dcterms:modified>
</cp:coreProperties>
</file>