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73" r:id="rId4"/>
    <p:sldId id="271" r:id="rId5"/>
    <p:sldId id="272" r:id="rId6"/>
    <p:sldId id="276" r:id="rId7"/>
    <p:sldId id="274" r:id="rId8"/>
    <p:sldId id="275" r:id="rId9"/>
    <p:sldId id="258" r:id="rId10"/>
    <p:sldId id="259" r:id="rId11"/>
    <p:sldId id="260" r:id="rId12"/>
    <p:sldId id="261" r:id="rId13"/>
    <p:sldId id="262" r:id="rId14"/>
    <p:sldId id="265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57"/>
    <p:restoredTop sz="74388"/>
  </p:normalViewPr>
  <p:slideViewPr>
    <p:cSldViewPr snapToGrid="0">
      <p:cViewPr varScale="1">
        <p:scale>
          <a:sx n="72" d="100"/>
          <a:sy n="72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450BF-FCC3-0841-A115-595B4B6E1D8E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EC010-132B-504C-8CDA-59E5CF80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7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2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www.lyssna.com</a:t>
            </a:r>
            <a:r>
              <a:rPr lang="en-US" dirty="0"/>
              <a:t>/blog/qualitative-vs-quantitative-research/</a:t>
            </a:r>
          </a:p>
          <a:p>
            <a:endParaRPr lang="en-US" dirty="0"/>
          </a:p>
          <a:p>
            <a:r>
              <a:rPr lang="en-US" dirty="0"/>
              <a:t>Generally about working with messy, case study oriented, </a:t>
            </a:r>
            <a:r>
              <a:rPr lang="en-US" dirty="0" err="1"/>
              <a:t>experiental</a:t>
            </a:r>
            <a:r>
              <a:rPr lang="en-US" dirty="0"/>
              <a:t> evidence. Slow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11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https://</a:t>
            </a:r>
            <a:r>
              <a:rPr lang="en-US" dirty="0" err="1"/>
              <a:t>www.lyssna.com</a:t>
            </a:r>
            <a:r>
              <a:rPr lang="en-US" dirty="0"/>
              <a:t>/blog/qualitative-vs-quantitative-research/</a:t>
            </a:r>
          </a:p>
          <a:p>
            <a:endParaRPr lang="en-US" dirty="0"/>
          </a:p>
          <a:p>
            <a:r>
              <a:rPr lang="en-US" dirty="0"/>
              <a:t>Measurable, at scale</a:t>
            </a:r>
            <a:r>
              <a:rPr lang="en-US"/>
              <a:t>, takes a long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0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slideplayer.com</a:t>
            </a:r>
            <a:r>
              <a:rPr lang="en-US" dirty="0"/>
              <a:t>/slide/10513247/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4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/figure/A-generalized-humanities-research-workflow-It-contains-six-circles-to-represent-the_fig1_364245293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56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EC010-132B-504C-8CDA-59E5CF8042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8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2BF23-B19F-7B15-9358-B88443F67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DA9A3-C8EF-6E7F-4F95-69B42F2B3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40F28-2A60-1FD7-CDBF-E97D9EA9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26440-1F2E-DB4F-B28B-374BB0D4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79D60-5592-CEC4-D26C-F35EBF96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8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80F76-D14E-07A3-915E-B904DE9E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47AF5-19AD-44B1-F14B-B15E3019A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CD445-70ED-7ED7-FD19-C6C5E9E5A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3C1C3-2889-08D9-19F4-5F9C2AA8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493FD-4A5D-5ABB-936E-F240AB38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6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743DF-24D6-632A-52E2-A071061EC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456AD-F1ED-1383-DB39-33D4046EA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7D87C-A4F7-B262-923E-90EDD9340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37D4C-C9BD-9B71-A911-94EEC40D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45930-44B6-7628-9CF0-6C3ED123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50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6826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78AF-09B2-B823-7AE5-DF0784BB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909B4-0D93-436A-D02C-3B4E0ADCA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9A9AF-5CD2-6761-7772-2F0A8CC1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E34B2-6EF2-ECCC-C370-25C292F5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6EF96-A607-AFED-C368-C20BBE58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1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80C3-6F48-891C-3187-E0E33661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06BB9-DE66-A273-F4EC-7315B8DAE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9D772-159E-D505-F971-AD148B5C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BF2A0-E0F5-AA99-71B3-FFBF209D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49D71-DB89-CC2A-296D-82844E1C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F3F06-453D-EB39-8004-44AA505C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2EA9A-8C03-5237-540B-425053D85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7D3B6-812A-E9DB-8568-530FA3933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1A9F2-A416-1E71-1362-67AD7F7C6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7C9AF-A7AB-DF04-6CF5-1BB6338E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B390A-E884-EF13-F20B-951D7DEF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8400-103E-D076-895B-8393BC91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FDA3F-FB84-DC27-5623-7A2907E05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DEB06-A768-EE23-741C-760A0C754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13702D-C32E-A326-FA4C-C75CD9633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1F0C-715C-2A4D-7059-EF60CE94C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B86999-FA31-EABA-EE8E-5787D4E7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0E3E8-3E54-8243-E5C5-235EBB05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3E747E-FB2A-ADFF-380D-2EA4A674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871DA-1AC9-0551-3AC3-4FF681CC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9E5C8F-195B-B224-75DD-8E820430B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8378E-543E-5259-B444-D228615D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0D4B3-9673-1351-FADC-D3CAEA50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0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7D33D-8EAF-FED3-3376-7CDF5C5D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43076-54E2-0073-73C1-9281D436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3098D-AA8D-D938-B7B1-B25E5C6D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2E2E-E778-D021-734D-7A05DA28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E0936-990E-A0D4-8028-4B1B7FE7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5EFBA-D41A-1484-53F1-557352080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A7585-4A63-A488-0F43-04E0F781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3F648-7286-1526-5395-FEB70175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FF71-D68E-D597-BCF6-0C2A1EC1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4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924CF-33D7-38B3-AD44-C2B59636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DFDDBC-D09D-965D-5CFE-EBCCD13C1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2EE60-5CBE-C881-5381-D0BAFAC1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FF6D6-E7D8-897A-722E-64D76AF0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2548C-E2C3-058A-33E9-68870AE9A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E0676-575F-CC68-B80B-BC78AF14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4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3A94B-A59D-DFE1-F483-602A73507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8F3E6-3411-11BC-28F6-F269040B7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30802-E0DA-A2F5-1149-DDAD0A619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BE67A-F089-334D-87AB-102B20234B04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3C53B-6991-5029-1F15-BF4C4B154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95E28-47D0-DF5C-B4FA-DDFAE3407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AC2888-B738-4940-A744-BC2B207A8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9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ookerstudio.googl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8F88-CC00-A8C6-22A0-D32814755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0917"/>
            <a:ext cx="9144000" cy="1776166"/>
          </a:xfrm>
        </p:spPr>
        <p:txBody>
          <a:bodyPr>
            <a:normAutofit/>
          </a:bodyPr>
          <a:lstStyle/>
          <a:p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Week 6</a:t>
            </a:r>
          </a:p>
        </p:txBody>
      </p:sp>
    </p:spTree>
    <p:extLst>
      <p:ext uri="{BB962C8B-B14F-4D97-AF65-F5344CB8AC3E}">
        <p14:creationId xmlns:p14="http://schemas.microsoft.com/office/powerpoint/2010/main" val="398898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6DD9B8F8-EBEE-786F-E098-8EF5BB6061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58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4BE0-9C12-DDCF-EB86-24840B4A8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A11F6-9916-544E-E71E-0BFA52978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Upload our data to google sheets</a:t>
            </a:r>
          </a:p>
          <a:p>
            <a:r>
              <a:rPr lang="en-US" dirty="0"/>
              <a:t>Make a looker studio project</a:t>
            </a:r>
          </a:p>
          <a:p>
            <a:r>
              <a:rPr lang="en-US" dirty="0"/>
              <a:t>Embed a table</a:t>
            </a:r>
          </a:p>
          <a:p>
            <a:r>
              <a:rPr lang="en-US" dirty="0"/>
              <a:t>Make a line graph</a:t>
            </a:r>
          </a:p>
          <a:p>
            <a:r>
              <a:rPr lang="en-US" dirty="0"/>
              <a:t>Make a scatterplot</a:t>
            </a:r>
          </a:p>
        </p:txBody>
      </p:sp>
    </p:spTree>
    <p:extLst>
      <p:ext uri="{BB962C8B-B14F-4D97-AF65-F5344CB8AC3E}">
        <p14:creationId xmlns:p14="http://schemas.microsoft.com/office/powerpoint/2010/main" val="3522530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0160-CDC5-C2A3-6F05-67A1A837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 our Data to Google Sheets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47FA0-CED8-95CB-221F-37321C81E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require a </a:t>
            </a:r>
            <a:r>
              <a:rPr lang="en-US" dirty="0" err="1"/>
              <a:t>gmail</a:t>
            </a:r>
            <a:r>
              <a:rPr lang="en-US" dirty="0"/>
              <a:t> account</a:t>
            </a:r>
          </a:p>
          <a:p>
            <a:r>
              <a:rPr lang="en-US" dirty="0"/>
              <a:t>Doesn’t have to be your real one</a:t>
            </a:r>
          </a:p>
          <a:p>
            <a:r>
              <a:rPr lang="en-US" dirty="0"/>
              <a:t>One of the tradeoffs here – this is free because google wants your data</a:t>
            </a:r>
          </a:p>
          <a:p>
            <a:r>
              <a:rPr lang="en-US" dirty="0"/>
              <a:t>Go to </a:t>
            </a:r>
            <a:r>
              <a:rPr lang="en-US" dirty="0" err="1"/>
              <a:t>sheets.new</a:t>
            </a:r>
            <a:r>
              <a:rPr lang="en-US" dirty="0"/>
              <a:t> in a browser.</a:t>
            </a:r>
          </a:p>
          <a:p>
            <a:r>
              <a:rPr lang="en-US" dirty="0"/>
              <a:t>File -&gt; import -&gt; upload from your computer</a:t>
            </a:r>
          </a:p>
          <a:p>
            <a:r>
              <a:rPr lang="en-US" dirty="0"/>
              <a:t>Upload the audible dataset.</a:t>
            </a:r>
          </a:p>
          <a:p>
            <a:r>
              <a:rPr lang="en-US" dirty="0"/>
              <a:t>Should now be part of your google drive account</a:t>
            </a:r>
          </a:p>
        </p:txBody>
      </p:sp>
    </p:spTree>
    <p:extLst>
      <p:ext uri="{BB962C8B-B14F-4D97-AF65-F5344CB8AC3E}">
        <p14:creationId xmlns:p14="http://schemas.microsoft.com/office/powerpoint/2010/main" val="1518763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7CDD83-BCD2-3C23-2F6B-DBD3E6EB0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B1D36-92D2-1450-BD72-E9E64308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 dirty="0"/>
              <a:t>Make a New Project and Add Our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C0BE-C51E-800E-E44F-7BD0A4A6C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hlinkClick r:id="rId3"/>
              </a:rPr>
              <a:t>https://lookerstudio.google.com/</a:t>
            </a:r>
            <a:endParaRPr lang="en-US" sz="2000" dirty="0"/>
          </a:p>
          <a:p>
            <a:r>
              <a:rPr lang="en-US" sz="2000" dirty="0"/>
              <a:t>Click new blank project </a:t>
            </a:r>
          </a:p>
          <a:p>
            <a:pPr lvl="1"/>
            <a:r>
              <a:rPr lang="en-US" sz="2000" dirty="0"/>
              <a:t>Will ask you to give a location and company</a:t>
            </a:r>
          </a:p>
          <a:p>
            <a:r>
              <a:rPr lang="en-US" sz="2000" dirty="0"/>
              <a:t>But then at the end of the day should bring you here</a:t>
            </a:r>
          </a:p>
          <a:p>
            <a:r>
              <a:rPr lang="en-US" sz="2000" dirty="0"/>
              <a:t>Click “add data”</a:t>
            </a:r>
          </a:p>
          <a:p>
            <a:r>
              <a:rPr lang="en-US" sz="2000" dirty="0"/>
              <a:t>Click google sheets</a:t>
            </a:r>
          </a:p>
          <a:p>
            <a:r>
              <a:rPr lang="en-US" sz="2000" dirty="0"/>
              <a:t>You should be able to find the audible dataset if it’s on your google drive</a:t>
            </a:r>
          </a:p>
          <a:p>
            <a:r>
              <a:rPr lang="en-US" sz="2000" dirty="0"/>
              <a:t>Now we have our audible data in the report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F4AD53D-1493-8550-AF6E-96874CBAFC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718" b="-1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9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DD3F9-C486-C8AA-6746-1C44C00A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DA05C-F3E9-C839-3619-0EA383A33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 dirty="0"/>
              <a:t>Adding a Table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4851E-1D5B-EF4F-EE37-753E7F56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en-US" sz="1500" dirty="0"/>
              <a:t>Click “add a chart”</a:t>
            </a:r>
          </a:p>
          <a:p>
            <a:r>
              <a:rPr lang="en-US" sz="1500" dirty="0"/>
              <a:t>Select “Table with Bars”</a:t>
            </a:r>
          </a:p>
          <a:p>
            <a:r>
              <a:rPr lang="en-US" sz="1500" dirty="0"/>
              <a:t>Note the dimensions and axes – we can change them.</a:t>
            </a:r>
          </a:p>
          <a:p>
            <a:r>
              <a:rPr lang="en-US" sz="1500" dirty="0"/>
              <a:t>By default we got a chart of most common books. But we can change that! Let’s modify settings from top to bottom.</a:t>
            </a:r>
          </a:p>
          <a:p>
            <a:r>
              <a:rPr lang="en-US" sz="1500" dirty="0"/>
              <a:t>Pay attention not just to the metrics but also to whether they are raw counts/sums/avg</a:t>
            </a:r>
          </a:p>
          <a:p>
            <a:r>
              <a:rPr lang="en-US" sz="1500" dirty="0"/>
              <a:t>Result is that we have a graph for how long, on average, the typical audiobooks are for each language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5C3D2BF9-2857-AD96-FF61-EF9F3C7AB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57" r="3" b="3"/>
          <a:stretch/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B07440E-BEF5-F86D-89B9-6731DBEC42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57" r="3" b="3"/>
          <a:stretch/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81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58232E-44F2-B09C-06CB-BBC9F686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2B0E994-6B52-AFCE-0577-1AE5BC4B9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A92C3F1-72E2-B8CB-93AB-2AA238652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CAD35-6988-EBED-809A-24F0FC24C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en-US" sz="2800"/>
              <a:t>Language Graphing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56101A-BB13-9113-D45D-44FF5138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FDE8F9-7476-3B28-EC75-3963038E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2F065-CA78-0C80-6AEC-363FC0E6A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296"/>
            <a:ext cx="3721608" cy="3502152"/>
          </a:xfrm>
        </p:spPr>
        <p:txBody>
          <a:bodyPr>
            <a:normAutofit/>
          </a:bodyPr>
          <a:lstStyle/>
          <a:p>
            <a:r>
              <a:rPr lang="en-US" sz="1700"/>
              <a:t>Drag a data field over. Let’s grab “language”</a:t>
            </a:r>
          </a:p>
          <a:p>
            <a:r>
              <a:rPr lang="en-US" sz="1700"/>
              <a:t>Expand the chart and click it</a:t>
            </a:r>
          </a:p>
          <a:p>
            <a:r>
              <a:rPr lang="en-US" sz="1700"/>
              <a:t>Change it to a pie chart</a:t>
            </a:r>
          </a:p>
          <a:p>
            <a:r>
              <a:rPr lang="en-US" sz="1700"/>
              <a:t>Then again to a time series</a:t>
            </a:r>
          </a:p>
          <a:p>
            <a:r>
              <a:rPr lang="en-US" sz="1700"/>
              <a:t>Google will infer a lot!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5D914F8-63DE-3926-715C-4374D4C18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267" y="3767187"/>
            <a:ext cx="3248351" cy="2030219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BEA17449-865B-07E2-8C31-D96120CA9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083" y="3767186"/>
            <a:ext cx="3248352" cy="203022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B2EB05A-347A-9CB9-79B3-BFA2EC43D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267" y="991588"/>
            <a:ext cx="3248352" cy="203022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8DA4E72-1B53-A08A-5E6D-1513F8662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083" y="978408"/>
            <a:ext cx="3248352" cy="20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08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1A5701-DE8B-76DD-FC60-D270E4D85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EB2272A-FF42-7B4B-4E5E-54B40F15D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94C3AEC-F3E0-FFBF-CC26-2C15B724A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BD724-7BD6-C1D0-BBA8-1D504D31A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/>
              <a:t>Adding a Scatterplot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F7346C0-C598-BC72-A6CE-30C88352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9FF2F2B-C871-7B60-6EF2-DCBFD7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30CAE-A6AD-CB53-6AFF-5BB2F2D0E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r>
              <a:rPr lang="en-US" sz="1800" dirty="0"/>
              <a:t>Click “add a chart”</a:t>
            </a:r>
          </a:p>
          <a:p>
            <a:r>
              <a:rPr lang="en-US" sz="1800" dirty="0"/>
              <a:t>Scroll and select  “scatter”</a:t>
            </a:r>
          </a:p>
          <a:p>
            <a:r>
              <a:rPr lang="en-US" sz="1800" dirty="0"/>
              <a:t>Note the dimensions and axes – we can change them.</a:t>
            </a:r>
          </a:p>
          <a:p>
            <a:r>
              <a:rPr lang="en-US" sz="1800" dirty="0"/>
              <a:t>I changed the default to the bottom</a:t>
            </a:r>
          </a:p>
          <a:p>
            <a:r>
              <a:rPr lang="en-US" sz="1800" dirty="0"/>
              <a:t>Pay attention not just to the metrics but also to whether they are raw counts/sums/avg</a:t>
            </a:r>
          </a:p>
          <a:p>
            <a:r>
              <a:rPr lang="en-US" sz="1800" dirty="0"/>
              <a:t>Try playing around by changing these values and also the style menu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B63892C-0E42-75F9-A0AF-6311FB8D39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2161"/>
          <a:stretch/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4AED858-FA2E-1F39-5C43-472DE9A7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57" r="3" b="3"/>
          <a:stretch/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24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04816-07A1-AAC5-302A-659CD803F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48D3-F40B-1CD5-12BB-D8A681149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4D621-59BD-1E6C-7564-94E8D7D38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Play with the tool and see what you can do!</a:t>
            </a:r>
          </a:p>
          <a:p>
            <a:r>
              <a:rPr lang="en-US" dirty="0"/>
              <a:t>I’ll float to help</a:t>
            </a:r>
          </a:p>
        </p:txBody>
      </p:sp>
    </p:spTree>
    <p:extLst>
      <p:ext uri="{BB962C8B-B14F-4D97-AF65-F5344CB8AC3E}">
        <p14:creationId xmlns:p14="http://schemas.microsoft.com/office/powerpoint/2010/main" val="160925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5568-E6F7-6640-EBC3-DA102CCB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Qualitative Analysis?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BCFAA-551B-ADF5-5FB7-85656B035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69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alitative vs quantitative research">
            <a:extLst>
              <a:ext uri="{FF2B5EF4-FFF2-40B4-BE49-F238E27FC236}">
                <a16:creationId xmlns:a16="http://schemas.microsoft.com/office/drawing/2014/main" id="{7E5035EB-1038-129D-ADFE-0FE0B0C71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0"/>
            <a:ext cx="9863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499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6CBB6-8DA2-1082-4CF0-8F937AF85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Quantitative Analysis?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52C60-4DF6-DF5A-78AB-A5342917A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0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litative vs quantitative research">
            <a:extLst>
              <a:ext uri="{FF2B5EF4-FFF2-40B4-BE49-F238E27FC236}">
                <a16:creationId xmlns:a16="http://schemas.microsoft.com/office/drawing/2014/main" id="{B192A72F-BA37-60C1-984C-49882DF9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0"/>
            <a:ext cx="9863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7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B3FB9-235E-49B4-F48A-F7EB05257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96905-FAA0-3551-2461-C2FFAB767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5E2F133E-04F1-9431-2F29-9AAF7786E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75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CD0B-9B39-FAF1-9CC3-C94C5DE8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32224-D153-6812-8C10-506902A6F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Fig. 1">
            <a:extLst>
              <a:ext uri="{FF2B5EF4-FFF2-40B4-BE49-F238E27FC236}">
                <a16:creationId xmlns:a16="http://schemas.microsoft.com/office/drawing/2014/main" id="{E3C10083-A09F-9FB7-C663-ABE3FC92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8488"/>
            <a:ext cx="12192000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051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Digital Humanities? – Digital Scholarship Summer Fellows 2021">
            <a:extLst>
              <a:ext uri="{FF2B5EF4-FFF2-40B4-BE49-F238E27FC236}">
                <a16:creationId xmlns:a16="http://schemas.microsoft.com/office/drawing/2014/main" id="{74713701-34B2-B7BC-6C6C-BCEBDA029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82700"/>
            <a:ext cx="76200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83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034D-3188-3CE5-22CF-42328FE6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Looker Studio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F9DCB-EC64-87A3-EBAB-B91DA67BC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analysis is a HUGE area – we are going to just scratch the surface</a:t>
            </a:r>
          </a:p>
          <a:p>
            <a:r>
              <a:rPr lang="en-US" dirty="0"/>
              <a:t>Often requires programming</a:t>
            </a:r>
          </a:p>
          <a:p>
            <a:r>
              <a:rPr lang="en-US" dirty="0"/>
              <a:t>Limited here by</a:t>
            </a:r>
          </a:p>
          <a:p>
            <a:pPr lvl="1"/>
            <a:r>
              <a:rPr lang="en-US" dirty="0"/>
              <a:t>Experience</a:t>
            </a:r>
          </a:p>
          <a:p>
            <a:pPr lvl="1"/>
            <a:r>
              <a:rPr lang="en-US" dirty="0"/>
              <a:t>Technical skill</a:t>
            </a:r>
          </a:p>
          <a:p>
            <a:pPr lvl="1"/>
            <a:r>
              <a:rPr lang="en-US" dirty="0"/>
              <a:t>Cost of tools</a:t>
            </a:r>
          </a:p>
        </p:txBody>
      </p:sp>
    </p:spTree>
    <p:extLst>
      <p:ext uri="{BB962C8B-B14F-4D97-AF65-F5344CB8AC3E}">
        <p14:creationId xmlns:p14="http://schemas.microsoft.com/office/powerpoint/2010/main" val="3086351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487</Words>
  <Application>Microsoft Macintosh PowerPoint</Application>
  <PresentationFormat>Widescreen</PresentationFormat>
  <Paragraphs>70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Office Theme</vt:lpstr>
      <vt:lpstr>Analysis Week 6</vt:lpstr>
      <vt:lpstr>What is Qualitative Analysis?</vt:lpstr>
      <vt:lpstr>PowerPoint Presentation</vt:lpstr>
      <vt:lpstr>What is Quantitative Analysis?</vt:lpstr>
      <vt:lpstr>PowerPoint Presentation</vt:lpstr>
      <vt:lpstr>PowerPoint Presentation</vt:lpstr>
      <vt:lpstr>PowerPoint Presentation</vt:lpstr>
      <vt:lpstr>PowerPoint Presentation</vt:lpstr>
      <vt:lpstr>Looker Studio</vt:lpstr>
      <vt:lpstr>PowerPoint Presentation</vt:lpstr>
      <vt:lpstr>Plan</vt:lpstr>
      <vt:lpstr>Upload our Data to Google Sheets</vt:lpstr>
      <vt:lpstr>Make a New Project and Add Our Data</vt:lpstr>
      <vt:lpstr>Adding a Table</vt:lpstr>
      <vt:lpstr>Language Graphing</vt:lpstr>
      <vt:lpstr>Adding a Scatterplot</vt:lpstr>
      <vt:lpstr>Work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Walsh, Brandon M (bmw9t)</dc:creator>
  <cp:lastModifiedBy>Walsh, Brandon M (bmw9t)</cp:lastModifiedBy>
  <cp:revision>248</cp:revision>
  <dcterms:created xsi:type="dcterms:W3CDTF">2024-12-10T15:14:51Z</dcterms:created>
  <dcterms:modified xsi:type="dcterms:W3CDTF">2024-12-19T18:46:08Z</dcterms:modified>
</cp:coreProperties>
</file>